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10972800" cy="10451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600" y="238737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5716"/>
            <a:ext cx="121920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161" y="5595282"/>
            <a:ext cx="1701973" cy="6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5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2259"/>
            <a:ext cx="10515600" cy="83714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1115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08" y="6244167"/>
            <a:ext cx="1291092" cy="5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43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08" y="6244167"/>
            <a:ext cx="1291092" cy="5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1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08" y="6244167"/>
            <a:ext cx="1291092" cy="5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7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08" y="6244167"/>
            <a:ext cx="1291092" cy="5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6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08" y="6244167"/>
            <a:ext cx="1291092" cy="5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3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08" y="6244167"/>
            <a:ext cx="1291092" cy="5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7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08" y="6244167"/>
            <a:ext cx="1291092" cy="5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88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08" y="6244167"/>
            <a:ext cx="1291092" cy="5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4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8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zE8x0OCq5M" TargetMode="External"/><Relationship Id="rId2" Type="http://schemas.openxmlformats.org/officeDocument/2006/relationships/hyperlink" Target="https://www.youtube.com/watch?v=Cqre-Mynp-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6WEf2R_9eWo" TargetMode="External"/><Relationship Id="rId4" Type="http://schemas.openxmlformats.org/officeDocument/2006/relationships/hyperlink" Target="https://www.youtube.com/watch?v=7cidAPLOQv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68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Epilepsy and Seizures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3078"/>
            <a:ext cx="9144000" cy="1655762"/>
          </a:xfrm>
        </p:spPr>
        <p:txBody>
          <a:bodyPr/>
          <a:lstStyle/>
          <a:p>
            <a:r>
              <a:rPr lang="en-US" dirty="0" smtClean="0"/>
              <a:t>Deepak Madhavan, M.D., MBA</a:t>
            </a:r>
          </a:p>
          <a:p>
            <a:r>
              <a:rPr lang="en-US" dirty="0" smtClean="0"/>
              <a:t>Executive Medical Director – Neurosciences</a:t>
            </a:r>
          </a:p>
          <a:p>
            <a:r>
              <a:rPr lang="en-US" dirty="0" smtClean="0"/>
              <a:t>Boys Town National Research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2774"/>
            <a:ext cx="10515600" cy="1010748"/>
          </a:xfrm>
        </p:spPr>
        <p:txBody>
          <a:bodyPr/>
          <a:lstStyle/>
          <a:p>
            <a:r>
              <a:rPr lang="en-US" dirty="0" smtClean="0"/>
              <a:t>What is a Seizure?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“storm in the brain”</a:t>
            </a:r>
          </a:p>
          <a:p>
            <a:pPr lvl="1"/>
            <a:r>
              <a:rPr lang="en-US" dirty="0"/>
              <a:t>Abnormal, synchronized electrical activity, changing a child’s movements, alertness, or sensation</a:t>
            </a:r>
          </a:p>
          <a:p>
            <a:r>
              <a:rPr lang="en-US" dirty="0"/>
              <a:t>Typical Signs</a:t>
            </a:r>
          </a:p>
          <a:p>
            <a:pPr lvl="1"/>
            <a:r>
              <a:rPr lang="en-US" dirty="0"/>
              <a:t>Loss/Alteration of Consciousness (confusion)</a:t>
            </a:r>
          </a:p>
          <a:p>
            <a:pPr lvl="1"/>
            <a:r>
              <a:rPr lang="en-US" dirty="0"/>
              <a:t>Body jerking/convulsions</a:t>
            </a:r>
          </a:p>
          <a:p>
            <a:r>
              <a:rPr lang="en-US" dirty="0"/>
              <a:t>Types of Seizures</a:t>
            </a:r>
          </a:p>
          <a:p>
            <a:pPr lvl="1"/>
            <a:r>
              <a:rPr lang="en-US" dirty="0"/>
              <a:t>Generalized seizures</a:t>
            </a:r>
          </a:p>
          <a:p>
            <a:pPr lvl="2"/>
            <a:r>
              <a:rPr lang="en-US" dirty="0"/>
              <a:t>Occur in the whole brain, often simultaneously</a:t>
            </a:r>
          </a:p>
          <a:p>
            <a:pPr lvl="3"/>
            <a:r>
              <a:rPr lang="en-US" dirty="0"/>
              <a:t>E.g. Absence epilepsy</a:t>
            </a:r>
          </a:p>
          <a:p>
            <a:pPr lvl="1"/>
            <a:r>
              <a:rPr lang="en-US" dirty="0"/>
              <a:t>Focal Seizures</a:t>
            </a:r>
          </a:p>
          <a:p>
            <a:pPr lvl="2"/>
            <a:r>
              <a:rPr lang="en-US" dirty="0"/>
              <a:t>Start in a discrete (focal) part of the brain</a:t>
            </a:r>
          </a:p>
          <a:p>
            <a:pPr lvl="3"/>
            <a:r>
              <a:rPr lang="en-US" dirty="0"/>
              <a:t>Can sometimes spread and become generalized</a:t>
            </a:r>
          </a:p>
          <a:p>
            <a:r>
              <a:rPr lang="en-US" dirty="0"/>
              <a:t>1% of all children will have a seizure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Epilepsy?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tendency to have </a:t>
            </a:r>
            <a:r>
              <a:rPr lang="en-US" b="1" dirty="0"/>
              <a:t>recurrent, unprovoked, seizures</a:t>
            </a:r>
            <a:r>
              <a:rPr lang="en-US" dirty="0"/>
              <a:t>.</a:t>
            </a:r>
          </a:p>
          <a:p>
            <a:r>
              <a:rPr lang="en-US" dirty="0"/>
              <a:t>Seizures can be provoked by external factors, and having a seizure does not mean that one has epilepsy.</a:t>
            </a:r>
          </a:p>
          <a:p>
            <a:pPr lvl="1"/>
            <a:r>
              <a:rPr lang="en-US" dirty="0"/>
              <a:t>High fevers</a:t>
            </a:r>
          </a:p>
          <a:p>
            <a:pPr lvl="1"/>
            <a:r>
              <a:rPr lang="en-US" dirty="0"/>
              <a:t>Brain infections</a:t>
            </a:r>
          </a:p>
          <a:p>
            <a:pPr lvl="1"/>
            <a:r>
              <a:rPr lang="en-US" dirty="0"/>
              <a:t>Head injuries (concussions)</a:t>
            </a:r>
          </a:p>
          <a:p>
            <a:pPr lvl="1"/>
            <a:r>
              <a:rPr lang="en-US" dirty="0"/>
              <a:t>Tumors</a:t>
            </a:r>
          </a:p>
          <a:p>
            <a:pPr lvl="1"/>
            <a:r>
              <a:rPr lang="en-US" dirty="0"/>
              <a:t>Hyper/hypoglycemia</a:t>
            </a:r>
          </a:p>
          <a:p>
            <a:r>
              <a:rPr lang="en-US" dirty="0"/>
              <a:t>Over 300,000 children in the US have epilepsy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3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Signs/Symptoms of Seizures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Look for repetitive movements- stereotypy is key!</a:t>
            </a:r>
          </a:p>
          <a:p>
            <a:pPr lvl="1"/>
            <a:r>
              <a:rPr lang="en-US" dirty="0"/>
              <a:t>Staring, blinking, lip smacking, picking at clothes</a:t>
            </a:r>
          </a:p>
          <a:p>
            <a:pPr lvl="1"/>
            <a:r>
              <a:rPr lang="en-US" dirty="0"/>
              <a:t>Repetitive jerking or twitching of head or limbs</a:t>
            </a:r>
          </a:p>
          <a:p>
            <a:pPr lvl="1"/>
            <a:r>
              <a:rPr lang="en-US" dirty="0"/>
              <a:t>Abrupt stiffening or loss of tone, leading to falls</a:t>
            </a:r>
          </a:p>
          <a:p>
            <a:pPr lvl="1"/>
            <a:r>
              <a:rPr lang="en-US" dirty="0"/>
              <a:t>Complains of </a:t>
            </a:r>
            <a:r>
              <a:rPr lang="en-US" b="1" dirty="0"/>
              <a:t>repetitive</a:t>
            </a:r>
            <a:r>
              <a:rPr lang="en-US" dirty="0"/>
              <a:t> strange taste/smell/tummy sensations</a:t>
            </a:r>
          </a:p>
          <a:p>
            <a:pPr lvl="1"/>
            <a:r>
              <a:rPr lang="en-US" dirty="0"/>
              <a:t>Appearance of fear/anxiety</a:t>
            </a:r>
          </a:p>
          <a:p>
            <a:pPr lvl="1"/>
            <a:r>
              <a:rPr lang="en-US" dirty="0"/>
              <a:t>Whole body convulsions (tonic-</a:t>
            </a:r>
            <a:r>
              <a:rPr lang="en-US" dirty="0" err="1"/>
              <a:t>clonic</a:t>
            </a:r>
            <a:r>
              <a:rPr lang="en-US" dirty="0"/>
              <a:t>, “grand mal”)</a:t>
            </a:r>
          </a:p>
          <a:p>
            <a:pPr lvl="1"/>
            <a:endParaRPr lang="en-US" dirty="0"/>
          </a:p>
          <a:p>
            <a:r>
              <a:rPr lang="en-US" dirty="0"/>
              <a:t>Babies can have slightly different presentations</a:t>
            </a:r>
          </a:p>
          <a:p>
            <a:pPr lvl="1"/>
            <a:r>
              <a:rPr lang="en-US" dirty="0"/>
              <a:t>Abrupt flexion at the waist, with arms extending forward (“jackknife seizure)</a:t>
            </a:r>
          </a:p>
          <a:p>
            <a:pPr lvl="1"/>
            <a:r>
              <a:rPr lang="en-US" dirty="0"/>
              <a:t>This can also be associated with gastric/esophageal reflux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6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Identification is Important!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Seizures can:</a:t>
            </a:r>
          </a:p>
          <a:p>
            <a:pPr lvl="1"/>
            <a:r>
              <a:rPr lang="en-US" dirty="0"/>
              <a:t>Interfere with learning</a:t>
            </a:r>
          </a:p>
          <a:p>
            <a:pPr lvl="1"/>
            <a:r>
              <a:rPr lang="en-US" dirty="0"/>
              <a:t>Lead to injuries, sometimes severe</a:t>
            </a:r>
          </a:p>
          <a:p>
            <a:pPr lvl="2"/>
            <a:r>
              <a:rPr lang="en-US" dirty="0"/>
              <a:t>Burning, falls, drowning</a:t>
            </a:r>
          </a:p>
          <a:p>
            <a:pPr lvl="1"/>
            <a:r>
              <a:rPr lang="en-US" dirty="0"/>
              <a:t>Be progressive, and potentially be fatal</a:t>
            </a:r>
          </a:p>
          <a:p>
            <a:pPr lvl="2"/>
            <a:r>
              <a:rPr lang="en-US" dirty="0"/>
              <a:t>Seizures can worsen with time, along with underlying brain function</a:t>
            </a:r>
          </a:p>
          <a:p>
            <a:pPr lvl="2"/>
            <a:r>
              <a:rPr lang="en-US" dirty="0"/>
              <a:t>Poorly controlled seizures have consequences:</a:t>
            </a:r>
          </a:p>
          <a:p>
            <a:pPr lvl="3"/>
            <a:r>
              <a:rPr lang="en-US" dirty="0"/>
              <a:t>Can potentially lead to status epilepticus, which is prolonged, continuous seizure activity</a:t>
            </a:r>
          </a:p>
          <a:p>
            <a:pPr lvl="3"/>
            <a:r>
              <a:rPr lang="en-US" dirty="0"/>
              <a:t>SUDEP (Sudden Unexplained Death in Epilepsy)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7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Seizures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basic first aid (Airway, Breathing, Circulation)</a:t>
            </a:r>
          </a:p>
          <a:p>
            <a:r>
              <a:rPr lang="en-US" dirty="0"/>
              <a:t>Call 911 (in most cases) if:</a:t>
            </a:r>
          </a:p>
          <a:p>
            <a:pPr lvl="1"/>
            <a:r>
              <a:rPr lang="en-US" dirty="0"/>
              <a:t>Seizure &gt;5 minutes (can be as short as 3 minutes with a convulsive seizure)</a:t>
            </a:r>
          </a:p>
          <a:p>
            <a:pPr lvl="1"/>
            <a:r>
              <a:rPr lang="en-US" dirty="0"/>
              <a:t>The child sustains a serious injury secondary to the seizure</a:t>
            </a:r>
          </a:p>
          <a:p>
            <a:pPr lvl="1"/>
            <a:r>
              <a:rPr lang="en-US" dirty="0"/>
              <a:t>Consciousness does not return to normal</a:t>
            </a:r>
          </a:p>
          <a:p>
            <a:pPr lvl="1"/>
            <a:r>
              <a:rPr lang="en-US" dirty="0"/>
              <a:t>Breathing does not return to normal</a:t>
            </a:r>
          </a:p>
        </p:txBody>
      </p:sp>
    </p:spTree>
    <p:extLst>
      <p:ext uri="{BB962C8B-B14F-4D97-AF65-F5344CB8AC3E}">
        <p14:creationId xmlns:p14="http://schemas.microsoft.com/office/powerpoint/2010/main" val="312165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78" y="6354899"/>
            <a:ext cx="30294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 smtClean="0"/>
              <a:t>Photo attributed to the Epilepsy </a:t>
            </a:r>
            <a:r>
              <a:rPr lang="en-US" sz="1100" dirty="0" smtClean="0"/>
              <a:t>Foundation of America (www.efa.org) </a:t>
            </a:r>
            <a:endParaRPr lang="en-US" sz="1100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43" y="625761"/>
            <a:ext cx="4753635" cy="610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0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78" y="6354899"/>
            <a:ext cx="30294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/>
              <a:t>Photo attributed to the Epilepsy Foundation of America (www.efa.org) </a:t>
            </a:r>
            <a:endParaRPr lang="en-US" sz="11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30" y="702240"/>
            <a:ext cx="4531367" cy="581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5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Tonic </a:t>
            </a:r>
            <a:r>
              <a:rPr lang="en-US" dirty="0" err="1" smtClean="0"/>
              <a:t>Clonic</a:t>
            </a:r>
            <a:r>
              <a:rPr lang="en-US" dirty="0" smtClean="0"/>
              <a:t> (Grand Mal) Seizure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www.youtube.com/watch?v=Cqre-Mynp-I</a:t>
            </a:r>
            <a:endParaRPr lang="en-US" dirty="0" smtClean="0"/>
          </a:p>
          <a:p>
            <a:pPr lvl="1"/>
            <a:r>
              <a:rPr lang="en-US" dirty="0"/>
              <a:t>https://www.youtube.com/watch?v=0JCHGGpm7mQ</a:t>
            </a:r>
            <a:endParaRPr lang="en-US" dirty="0" smtClean="0"/>
          </a:p>
          <a:p>
            <a:r>
              <a:rPr lang="en-US" dirty="0" smtClean="0"/>
              <a:t>Tonic Seizure</a:t>
            </a:r>
          </a:p>
          <a:p>
            <a:pPr lvl="1"/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zE8x0OCq5M</a:t>
            </a:r>
            <a:endParaRPr lang="en-US" dirty="0" smtClean="0"/>
          </a:p>
          <a:p>
            <a:r>
              <a:rPr lang="en-US" dirty="0" smtClean="0"/>
              <a:t>Absence (Petit Mal) Seizure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www.youtube.com/watch?v=7cidAPLOQv4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www.youtube.com/watch?v=6WEf2R_9eWo</a:t>
            </a:r>
            <a:endParaRPr lang="en-US" dirty="0" smtClean="0"/>
          </a:p>
          <a:p>
            <a:r>
              <a:rPr lang="en-US" dirty="0" smtClean="0"/>
              <a:t>Atonic Seizure</a:t>
            </a:r>
          </a:p>
          <a:p>
            <a:pPr lvl="1"/>
            <a:r>
              <a:rPr lang="en-US" dirty="0"/>
              <a:t>https://www.youtube.com/watch?v=FHrAQdPjINM</a:t>
            </a:r>
          </a:p>
        </p:txBody>
      </p:sp>
    </p:spTree>
    <p:extLst>
      <p:ext uri="{BB962C8B-B14F-4D97-AF65-F5344CB8AC3E}">
        <p14:creationId xmlns:p14="http://schemas.microsoft.com/office/powerpoint/2010/main" val="114527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DE4DE7BEDFCB4CB312B0E55DE8B878" ma:contentTypeVersion="1" ma:contentTypeDescription="Create a new document." ma:contentTypeScope="" ma:versionID="6923f034fc8a8f90177aba50bb05d6c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F75751A-ACCC-474C-A600-0CECB8AE9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3424E2-D22C-401E-9776-48D3A3D03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793A98-47CF-4B70-899B-5FCEBAE0CD1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431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Office Theme</vt:lpstr>
      <vt:lpstr>Epilepsy and Seizures</vt:lpstr>
      <vt:lpstr>What is a Seizure?</vt:lpstr>
      <vt:lpstr>What is Epilepsy?</vt:lpstr>
      <vt:lpstr>Signs/Symptoms of Seizures</vt:lpstr>
      <vt:lpstr>Early Identification is Important! </vt:lpstr>
      <vt:lpstr>Responding to Seizures</vt:lpstr>
      <vt:lpstr>PowerPoint Presentation</vt:lpstr>
      <vt:lpstr>PowerPoint Presentation</vt:lpstr>
      <vt:lpstr>Seizure Examples</vt:lpstr>
    </vt:vector>
  </TitlesOfParts>
  <Company>Boys Town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2 HD</dc:title>
  <dc:creator>Kennedy, Skip</dc:creator>
  <cp:lastModifiedBy>Madhavan, Deepak</cp:lastModifiedBy>
  <cp:revision>12</cp:revision>
  <dcterms:created xsi:type="dcterms:W3CDTF">2018-11-06T21:26:21Z</dcterms:created>
  <dcterms:modified xsi:type="dcterms:W3CDTF">2019-05-22T13:49:42Z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0x01010094DE4DE7BEDFCB4CB312B0E55DE8B878</vt:lpwstr>
  </property>
</Properties>
</file>