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7" r:id="rId2"/>
    <p:sldId id="258" r:id="rId3"/>
    <p:sldId id="298" r:id="rId4"/>
    <p:sldId id="272" r:id="rId5"/>
    <p:sldId id="273" r:id="rId6"/>
    <p:sldId id="304" r:id="rId7"/>
    <p:sldId id="274" r:id="rId8"/>
    <p:sldId id="275" r:id="rId9"/>
    <p:sldId id="276" r:id="rId10"/>
    <p:sldId id="277" r:id="rId11"/>
    <p:sldId id="278" r:id="rId12"/>
    <p:sldId id="279" r:id="rId13"/>
    <p:sldId id="280" r:id="rId14"/>
    <p:sldId id="281" r:id="rId15"/>
    <p:sldId id="283" r:id="rId16"/>
    <p:sldId id="285" r:id="rId17"/>
    <p:sldId id="286" r:id="rId18"/>
    <p:sldId id="287" r:id="rId19"/>
    <p:sldId id="288" r:id="rId20"/>
    <p:sldId id="289" r:id="rId21"/>
    <p:sldId id="290" r:id="rId22"/>
    <p:sldId id="291" r:id="rId23"/>
    <p:sldId id="292" r:id="rId24"/>
    <p:sldId id="295" r:id="rId25"/>
    <p:sldId id="29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BC840-EC6A-441D-B645-64BC01DD58FE}" v="338" dt="2021-04-15T20:44:38.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p:restoredTop sz="95937" autoAdjust="0"/>
  </p:normalViewPr>
  <p:slideViewPr>
    <p:cSldViewPr snapToGrid="0" snapToObjects="1">
      <p:cViewPr varScale="1">
        <p:scale>
          <a:sx n="80" d="100"/>
          <a:sy n="80" d="100"/>
        </p:scale>
        <p:origin x="108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77CC4-9189-4FFE-B003-144C235F2AAD}" type="datetimeFigureOut">
              <a:rPr lang="en-US" smtClean="0"/>
              <a:t>3/23/2022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5B95A-1708-4F4D-A105-24750868E7CF}" type="slidenum">
              <a:rPr lang="en-US" smtClean="0"/>
              <a:t>‹#›</a:t>
            </a:fld>
            <a:endParaRPr lang="en-US"/>
          </a:p>
        </p:txBody>
      </p:sp>
    </p:spTree>
    <p:extLst>
      <p:ext uri="{BB962C8B-B14F-4D97-AF65-F5344CB8AC3E}">
        <p14:creationId xmlns:p14="http://schemas.microsoft.com/office/powerpoint/2010/main" val="269348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50AA90-FB0F-4ED0-BE64-B2D8458DA5DD}" type="slidenum">
              <a:rPr lang="en-US">
                <a:cs typeface="Arial" charset="0"/>
              </a:rPr>
              <a:pPr fontAlgn="base">
                <a:spcBef>
                  <a:spcPct val="0"/>
                </a:spcBef>
                <a:spcAft>
                  <a:spcPct val="0"/>
                </a:spcAft>
                <a:defRPr/>
              </a:pPr>
              <a:t>4</a:t>
            </a:fld>
            <a:endParaRPr lang="en-US">
              <a:cs typeface="Arial" charset="0"/>
            </a:endParaRPr>
          </a:p>
        </p:txBody>
      </p:sp>
      <p:sp>
        <p:nvSpPr>
          <p:cNvPr id="144386" name="Rectangle 1026"/>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44387"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t>MTA Study: Nearly 600 kids ages 7-9yo, 4 study arms = algorithmic meds, psychosocial treatment, meds+psychosocial, and community tx.  Kids in standardized med arm and combo arm did better on scores of ADHD sx.  Kids in psychosocial arm did as well as community kids in regards to ADHD sx.  Psychosocial interventions helped with co-morbidities such as anxiety). Benefits maintained at 14-month follow up.</a:t>
            </a:r>
          </a:p>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914350" eaLnBrk="0" hangingPunct="0"/>
            <a:fld id="{D2E6E22D-C7B1-4D60-A29A-61C52634D0AB}" type="slidenum">
              <a:rPr lang="en-US" sz="1200">
                <a:latin typeface="Comic Sans MS" pitchFamily="66" charset="0"/>
                <a:ea typeface="ＭＳ Ｐゴシック" pitchFamily="34" charset="-128"/>
              </a:rPr>
              <a:pPr algn="r" defTabSz="914350" eaLnBrk="0" hangingPunct="0"/>
              <a:t>5</a:t>
            </a:fld>
            <a:endParaRPr lang="en-US" sz="1200">
              <a:latin typeface="Comic Sans MS" pitchFamily="66" charset="0"/>
              <a:ea typeface="ＭＳ Ｐゴシック" pitchFamily="34" charset="-128"/>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a:lstStyle/>
          <a:p>
            <a:pPr eaLnBrk="1" hangingPunct="1">
              <a:spcBef>
                <a:spcPct val="0"/>
              </a:spcBef>
            </a:pPr>
            <a:r>
              <a:rPr lang="en-US"/>
              <a:t>MTA Study: Nearly 600 kids ages 7-9yo, 4 study arms = algorithmic meds, psychosocial treatment, meds+psychosocial, and community tx.  Kids in standardized med arm and combo arm did better on scores of ADHD sx.  Kids in psychosocial arm did as well as community kids in regards to ADHD sx.  Psychosocial interventions helped with co-morbidities such as anxiety). Benefits maintained at 14-month follow up.</a:t>
            </a:r>
          </a:p>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914350" eaLnBrk="0" hangingPunct="0"/>
            <a:fld id="{D2E6E22D-C7B1-4D60-A29A-61C52634D0AB}" type="slidenum">
              <a:rPr lang="en-US" sz="1200">
                <a:latin typeface="Comic Sans MS" pitchFamily="66" charset="0"/>
                <a:ea typeface="ＭＳ Ｐゴシック" pitchFamily="34" charset="-128"/>
              </a:rPr>
              <a:pPr algn="r" defTabSz="914350" eaLnBrk="0" hangingPunct="0"/>
              <a:t>6</a:t>
            </a:fld>
            <a:endParaRPr lang="en-US" sz="1200">
              <a:latin typeface="Comic Sans MS" pitchFamily="66" charset="0"/>
              <a:ea typeface="ＭＳ Ｐゴシック" pitchFamily="34" charset="-128"/>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a:lstStyle/>
          <a:p>
            <a:pPr eaLnBrk="1" hangingPunct="1">
              <a:spcBef>
                <a:spcPct val="0"/>
              </a:spcBef>
            </a:pPr>
            <a:r>
              <a:rPr lang="en-US"/>
              <a:t>MTA Study: Nearly 600 kids ages 7-9yo, 4 study arms = algorithmic meds, psychosocial treatment, meds+psychosocial, and community tx.  Kids in standardized med arm and combo arm did better on scores of ADHD sx.  Kids in psychosocial arm did as well as community kids in regards to ADHD sx.  Psychosocial interventions helped with co-morbidities such as anxiety). Benefits maintained at 14-month follow up.</a:t>
            </a:r>
          </a:p>
          <a:p>
            <a:pPr eaLnBrk="1" hangingPunct="1">
              <a:spcBef>
                <a:spcPct val="0"/>
              </a:spcBef>
            </a:pPr>
            <a:endParaRPr lang="en-US"/>
          </a:p>
        </p:txBody>
      </p:sp>
    </p:spTree>
    <p:extLst>
      <p:ext uri="{BB962C8B-B14F-4D97-AF65-F5344CB8AC3E}">
        <p14:creationId xmlns:p14="http://schemas.microsoft.com/office/powerpoint/2010/main" val="116899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xfrm>
            <a:off x="914400" y="4343400"/>
            <a:ext cx="5029200" cy="4114800"/>
          </a:xfrm>
          <a:noFill/>
        </p:spPr>
        <p:txBody>
          <a:bodyPr/>
          <a:lstStyle/>
          <a:p>
            <a:pPr eaLnBrk="1" hangingPunct="1">
              <a:buFontTx/>
              <a:buChar char="•"/>
            </a:pPr>
            <a:r>
              <a:rPr lang="en-US"/>
              <a:t>Difficult age group to dx with ADHD due to diff social situations and demands outside of school setting</a:t>
            </a:r>
          </a:p>
          <a:p>
            <a:pPr eaLnBrk="1" hangingPunct="1">
              <a:buFontTx/>
              <a:buChar char="•"/>
            </a:pPr>
            <a:r>
              <a:rPr lang="en-US"/>
              <a:t>Parent management component used to screen out behavioral d/o due to “problematic parent-child interactions”</a:t>
            </a:r>
          </a:p>
          <a:p>
            <a:pPr eaLnBrk="1" hangingPunct="1">
              <a:buFontTx/>
              <a:buChar char="•"/>
            </a:pPr>
            <a:r>
              <a:rPr lang="en-US"/>
              <a:t>Open label safety lead in used to make sure kids could tolerate med doses to be used in double blind phase, started at 1.25mg BID and increased to 7.5mg TID</a:t>
            </a:r>
          </a:p>
          <a:p>
            <a:pPr eaLnBrk="1" hangingPunct="1">
              <a:buFontTx/>
              <a:buChar char="•"/>
            </a:pPr>
            <a:r>
              <a:rPr lang="en-US"/>
              <a:t>DB, PC, CTS - kids randomly assigned to 1 of 5 titration schedules, starting at MPH 1.25, 2.5, 5, 7.5mg or placebo TID and rotating through doses, with ratings collected for each week that kid was on each dose; optimal dose determined from data by blinded raters</a:t>
            </a:r>
          </a:p>
          <a:p>
            <a:pPr eaLnBrk="1" hangingPunct="1">
              <a:buFontTx/>
              <a:buChar char="•"/>
            </a:pPr>
            <a:r>
              <a:rPr lang="en-US"/>
              <a:t>Parallel phase kids have 24h washout then are randomized to optimal dose or placebo to r/o carry over effect from crossover phase (FDA concern)</a:t>
            </a:r>
          </a:p>
          <a:p>
            <a:pPr eaLnBrk="1" hangingPunct="1">
              <a:buFontTx/>
              <a:buChar char="•"/>
            </a:pPr>
            <a:r>
              <a:rPr lang="en-US"/>
              <a:t>Open label maintenance trial - monthly follow up with dose titration by consensus teleconf.</a:t>
            </a:r>
          </a:p>
          <a:p>
            <a:pPr eaLnBrk="1" hangingPunct="1">
              <a:buFontTx/>
              <a:buChar char="•"/>
            </a:pPr>
            <a:r>
              <a:rPr lang="en-US"/>
              <a:t>Discontinuation - half kids continue on meds and half switched to placebo.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xfrm>
            <a:off x="914400" y="4343400"/>
            <a:ext cx="5029200" cy="4114800"/>
          </a:xfrm>
          <a:noFill/>
        </p:spPr>
        <p:txBody>
          <a:bodyPr/>
          <a:lstStyle/>
          <a:p>
            <a:pPr eaLnBrk="1" hangingPunct="1"/>
            <a:r>
              <a:rPr lang="en-US"/>
              <a:t>Effective at 2.5mg, 5, and 7.5mg dose, not at 1.25mg dose</a:t>
            </a:r>
          </a:p>
          <a:p>
            <a:pPr eaLnBrk="1" hangingPunct="1"/>
            <a:r>
              <a:rPr lang="en-US"/>
              <a:t>Effect sizes in school children are around 1</a:t>
            </a:r>
          </a:p>
          <a:p>
            <a:pPr eaLnBrk="1" hangingPunct="1"/>
            <a:r>
              <a:rPr lang="en-US"/>
              <a:t>Limitations = high attrition rate (MPH side effects vs wary patients vs complex study protocol); FDA limits on med doses; children with more sig sx than MTA</a:t>
            </a:r>
          </a:p>
          <a:p>
            <a:pPr eaLnBrk="1" hangingPunct="1"/>
            <a:endParaRPr lang="en-US"/>
          </a:p>
          <a:p>
            <a:pPr eaLnBrk="1" hangingPunct="1"/>
            <a:r>
              <a:rPr lang="en-US"/>
              <a:t>6yr follow up showed that most kids maintained dx of ADHD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F92E1A-D916-294D-856B-1341840EA3F9}" type="slidenum">
              <a:rPr lang="en-US"/>
              <a:pPr>
                <a:defRPr/>
              </a:pPr>
              <a:t>17</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a:xfrm>
            <a:off x="914400" y="4343400"/>
            <a:ext cx="5029200" cy="4114800"/>
          </a:xfrm>
        </p:spPr>
        <p:txBody>
          <a:bodyPr/>
          <a:lstStyle/>
          <a:p>
            <a:pPr eaLnBrk="1" hangingPunct="1">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B48C3A-06DD-6A42-A6BA-28A0F5F29E18}" type="slidenum">
              <a:rPr lang="en-US"/>
              <a:pPr>
                <a:defRPr/>
              </a:pPr>
              <a:t>18</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723" name="Rectangle 3"/>
          <p:cNvSpPr>
            <a:spLocks noGrp="1" noChangeArrowheads="1"/>
          </p:cNvSpPr>
          <p:nvPr>
            <p:ph type="body" idx="1"/>
          </p:nvPr>
        </p:nvSpPr>
        <p:spPr>
          <a:xfrm>
            <a:off x="914400" y="4343400"/>
            <a:ext cx="5029200" cy="4114800"/>
          </a:xfrm>
        </p:spPr>
        <p:txBody>
          <a:bodyPr/>
          <a:lstStyle/>
          <a:p>
            <a:pPr eaLnBrk="1" hangingPunct="1">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D6AA6B-6C0B-8648-84D0-ACD330AEF0A1}" type="slidenum">
              <a:rPr lang="en-US"/>
              <a:pPr>
                <a:defRPr/>
              </a:pPr>
              <a:t>19</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a:xfrm>
            <a:off x="914400" y="4343400"/>
            <a:ext cx="5029200" cy="4114800"/>
          </a:xfrm>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2238"/>
            <a:ext cx="7772400" cy="1006476"/>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143000" y="3020789"/>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7390-7B84-1E42-B52C-B1217EA68D67}"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073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96951"/>
            <a:ext cx="5829300" cy="882615"/>
          </a:xfrm>
        </p:spPr>
        <p:txBody>
          <a:bodyPr/>
          <a:lstStyle/>
          <a:p>
            <a:r>
              <a:rPr lang="en-US"/>
              <a:t>Click to edit Master title style</a:t>
            </a:r>
            <a:endParaRPr lang="en-US" dirty="0"/>
          </a:p>
        </p:txBody>
      </p:sp>
      <p:sp>
        <p:nvSpPr>
          <p:cNvPr id="3" name="Content Placeholder 2"/>
          <p:cNvSpPr>
            <a:spLocks noGrp="1"/>
          </p:cNvSpPr>
          <p:nvPr>
            <p:ph idx="1"/>
          </p:nvPr>
        </p:nvSpPr>
        <p:spPr>
          <a:xfrm>
            <a:off x="628648" y="996288"/>
            <a:ext cx="7324505" cy="4390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7390-7B84-1E42-B52C-B1217EA68D67}"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9730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64"/>
            <a:ext cx="7886700" cy="1741304"/>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23888" y="31930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207390-7B84-1E42-B52C-B1217EA68D67}"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4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41007"/>
            <a:ext cx="8139666" cy="8967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72734"/>
            <a:ext cx="35109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85708" y="1272734"/>
            <a:ext cx="3489473" cy="4185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7390-7B84-1E42-B52C-B1217EA68D67}"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455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49" y="517451"/>
            <a:ext cx="8004987" cy="92857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7390-7B84-1E42-B52C-B1217EA68D67}"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22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7390-7B84-1E42-B52C-B1217EA68D67}"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0687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333155"/>
            <a:ext cx="8188095" cy="676053"/>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628648" y="1339705"/>
            <a:ext cx="7225268" cy="41332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8649" y="1009208"/>
            <a:ext cx="8189286" cy="3304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207390-7B84-1E42-B52C-B1217EA68D67}"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3164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361509"/>
            <a:ext cx="8209360" cy="739849"/>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8648" y="1481472"/>
            <a:ext cx="6899203" cy="423570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8649" y="1101358"/>
            <a:ext cx="8210551" cy="295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207390-7B84-1E42-B52C-B1217EA68D67}"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3691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71600" y="6248400"/>
            <a:ext cx="1905000" cy="457200"/>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smtClean="0"/>
            </a:lvl1pPr>
          </a:lstStyle>
          <a:p>
            <a:pPr>
              <a:defRPr/>
            </a:pPr>
            <a:fld id="{55C5220E-68AE-224F-875F-636CB570D976}" type="slidenum">
              <a:rPr lang="en-US"/>
              <a:pPr>
                <a:defRPr/>
              </a:pPr>
              <a:t>‹#›</a:t>
            </a:fld>
            <a:endParaRPr lang="en-US"/>
          </a:p>
        </p:txBody>
      </p:sp>
    </p:spTree>
    <p:extLst>
      <p:ext uri="{BB962C8B-B14F-4D97-AF65-F5344CB8AC3E}">
        <p14:creationId xmlns:p14="http://schemas.microsoft.com/office/powerpoint/2010/main" val="254657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14A838-008B-DC40-A97D-7CC5DD642693}"/>
              </a:ext>
            </a:extLst>
          </p:cNvPr>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628649" y="304800"/>
            <a:ext cx="8302699" cy="9711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48" y="1407411"/>
            <a:ext cx="7296151" cy="40364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07390-7B84-1E42-B52C-B1217EA68D67}" type="datetimeFigureOut">
              <a:rPr lang="en-US" smtClean="0"/>
              <a:t>3/23/2022</a:t>
            </a:fld>
            <a:endParaRPr lang="en-US"/>
          </a:p>
        </p:txBody>
      </p:sp>
      <p:sp>
        <p:nvSpPr>
          <p:cNvPr id="5" name="Footer Placeholder 4"/>
          <p:cNvSpPr>
            <a:spLocks noGrp="1"/>
          </p:cNvSpPr>
          <p:nvPr>
            <p:ph type="ftr" sz="quarter" idx="3"/>
          </p:nvPr>
        </p:nvSpPr>
        <p:spPr>
          <a:xfrm>
            <a:off x="3028950" y="6356351"/>
            <a:ext cx="24149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6396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ADHD: Medication Management</a:t>
            </a:r>
          </a:p>
        </p:txBody>
      </p:sp>
      <p:sp>
        <p:nvSpPr>
          <p:cNvPr id="3" name="Subtitle 2"/>
          <p:cNvSpPr>
            <a:spLocks noGrp="1"/>
          </p:cNvSpPr>
          <p:nvPr>
            <p:ph type="subTitle" idx="1"/>
          </p:nvPr>
        </p:nvSpPr>
        <p:spPr>
          <a:xfrm>
            <a:off x="1143000" y="3929286"/>
            <a:ext cx="6858000" cy="1909451"/>
          </a:xfrm>
        </p:spPr>
        <p:txBody>
          <a:bodyPr>
            <a:normAutofit/>
          </a:bodyPr>
          <a:lstStyle/>
          <a:p>
            <a:r>
              <a:rPr lang="en-US" dirty="0"/>
              <a:t>Jennifer McWilliams, MD</a:t>
            </a:r>
          </a:p>
          <a:p>
            <a:r>
              <a:rPr lang="en-US" dirty="0"/>
              <a:t>March 24, 2022</a:t>
            </a:r>
          </a:p>
        </p:txBody>
      </p:sp>
    </p:spTree>
    <p:extLst>
      <p:ext uri="{BB962C8B-B14F-4D97-AF65-F5344CB8AC3E}">
        <p14:creationId xmlns:p14="http://schemas.microsoft.com/office/powerpoint/2010/main" val="4189566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28649" y="396951"/>
            <a:ext cx="7846047" cy="882615"/>
          </a:xfrm>
        </p:spPr>
        <p:txBody>
          <a:bodyPr>
            <a:noAutofit/>
          </a:bodyPr>
          <a:lstStyle/>
          <a:p>
            <a:r>
              <a:rPr lang="en-US" dirty="0"/>
              <a:t>Problem 1: Med improves symptoms, but not fully</a:t>
            </a:r>
          </a:p>
        </p:txBody>
      </p:sp>
      <p:sp>
        <p:nvSpPr>
          <p:cNvPr id="7171" name="Rectangle 3"/>
          <p:cNvSpPr>
            <a:spLocks noGrp="1" noChangeArrowheads="1"/>
          </p:cNvSpPr>
          <p:nvPr>
            <p:ph idx="1"/>
          </p:nvPr>
        </p:nvSpPr>
        <p:spPr>
          <a:xfrm>
            <a:off x="628648" y="1713390"/>
            <a:ext cx="7324505" cy="4199138"/>
          </a:xfrm>
        </p:spPr>
        <p:txBody>
          <a:bodyPr>
            <a:normAutofit fontScale="92500" lnSpcReduction="20000"/>
          </a:bodyPr>
          <a:lstStyle/>
          <a:p>
            <a:r>
              <a:rPr lang="en-US" dirty="0"/>
              <a:t>Is the dose appropriate for the kid</a:t>
            </a:r>
            <a:r>
              <a:rPr lang="en-US" altLang="ja-JP" dirty="0"/>
              <a:t>’</a:t>
            </a:r>
            <a:r>
              <a:rPr lang="en-US" dirty="0"/>
              <a:t>s </a:t>
            </a:r>
            <a:r>
              <a:rPr lang="en-US" dirty="0" err="1"/>
              <a:t>wt</a:t>
            </a:r>
            <a:r>
              <a:rPr lang="en-US" dirty="0"/>
              <a:t>?</a:t>
            </a:r>
          </a:p>
          <a:p>
            <a:r>
              <a:rPr lang="en-US" dirty="0"/>
              <a:t>Methylphenidate meds</a:t>
            </a:r>
          </a:p>
          <a:p>
            <a:pPr lvl="1"/>
            <a:r>
              <a:rPr lang="en-US" dirty="0"/>
              <a:t>Start at 0.5mg/kg, titrate to 1.5-2mg/kg/day</a:t>
            </a:r>
          </a:p>
          <a:p>
            <a:pPr lvl="1"/>
            <a:r>
              <a:rPr lang="en-US" dirty="0"/>
              <a:t>Side effect - decreased appetite, insomnia, stomachache, headache, irritability, aggression, rebound</a:t>
            </a:r>
          </a:p>
          <a:p>
            <a:r>
              <a:rPr lang="en-US" dirty="0" err="1"/>
              <a:t>Dextroamphetamine</a:t>
            </a:r>
            <a:r>
              <a:rPr lang="en-US" dirty="0"/>
              <a:t> meds</a:t>
            </a:r>
          </a:p>
          <a:p>
            <a:pPr lvl="1"/>
            <a:r>
              <a:rPr lang="en-US" dirty="0"/>
              <a:t>Start at 2.5mg/day for kids 3-5yo, 5-10mg/day for older kids, titrate to 0.5-1mg/kg/day (1.5mg/kg/day?)</a:t>
            </a:r>
          </a:p>
          <a:p>
            <a:pPr lvl="1"/>
            <a:r>
              <a:rPr lang="en-US" dirty="0"/>
              <a:t>Side effects - similar to Methylphenidate (more frequent??)</a:t>
            </a:r>
          </a:p>
          <a:p>
            <a:r>
              <a:rPr lang="en-US" dirty="0"/>
              <a:t>Monitoring - </a:t>
            </a:r>
            <a:r>
              <a:rPr lang="en-US" dirty="0" err="1"/>
              <a:t>Ht</a:t>
            </a:r>
            <a:r>
              <a:rPr lang="en-US" dirty="0"/>
              <a:t>, </a:t>
            </a:r>
            <a:r>
              <a:rPr lang="en-US" dirty="0" err="1"/>
              <a:t>Wt</a:t>
            </a:r>
            <a:r>
              <a:rPr lang="en-US" dirty="0"/>
              <a:t>, BP, Pulse</a:t>
            </a:r>
          </a:p>
        </p:txBody>
      </p:sp>
    </p:spTree>
    <p:extLst>
      <p:ext uri="{BB962C8B-B14F-4D97-AF65-F5344CB8AC3E}">
        <p14:creationId xmlns:p14="http://schemas.microsoft.com/office/powerpoint/2010/main" val="331047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685800" y="152400"/>
            <a:ext cx="8015426" cy="1600200"/>
          </a:xfrm>
        </p:spPr>
        <p:txBody>
          <a:bodyPr>
            <a:normAutofit/>
          </a:bodyPr>
          <a:lstStyle/>
          <a:p>
            <a:r>
              <a:rPr lang="en-US" dirty="0"/>
              <a:t>Problem 2: Mornings are good, but afternoons aren</a:t>
            </a:r>
            <a:r>
              <a:rPr lang="en-US" altLang="ja-JP" dirty="0"/>
              <a:t>’t</a:t>
            </a:r>
            <a:endParaRPr lang="en-US" dirty="0"/>
          </a:p>
        </p:txBody>
      </p:sp>
      <p:sp>
        <p:nvSpPr>
          <p:cNvPr id="12290" name="Rectangle 3"/>
          <p:cNvSpPr>
            <a:spLocks noGrp="1" noChangeArrowheads="1"/>
          </p:cNvSpPr>
          <p:nvPr>
            <p:ph type="body" sz="half" idx="1"/>
          </p:nvPr>
        </p:nvSpPr>
        <p:spPr>
          <a:xfrm>
            <a:off x="4929326" y="1935332"/>
            <a:ext cx="3771900" cy="3657600"/>
          </a:xfrm>
        </p:spPr>
        <p:txBody>
          <a:bodyPr/>
          <a:lstStyle/>
          <a:p>
            <a:r>
              <a:rPr lang="en-US" dirty="0"/>
              <a:t>Duration of behavioral effects </a:t>
            </a:r>
          </a:p>
          <a:p>
            <a:pPr lvl="1"/>
            <a:r>
              <a:rPr lang="en-US" dirty="0"/>
              <a:t>A PDR myth in ADHD kids?</a:t>
            </a:r>
          </a:p>
          <a:p>
            <a:r>
              <a:rPr lang="en-US" dirty="0"/>
              <a:t>Booster doses?</a:t>
            </a:r>
          </a:p>
          <a:p>
            <a:r>
              <a:rPr lang="en-US" dirty="0"/>
              <a:t>Non-stimulants?</a:t>
            </a:r>
          </a:p>
        </p:txBody>
      </p:sp>
      <p:graphicFrame>
        <p:nvGraphicFramePr>
          <p:cNvPr id="8415" name="Group 223"/>
          <p:cNvGraphicFramePr>
            <a:graphicFrameLocks noGrp="1"/>
          </p:cNvGraphicFramePr>
          <p:nvPr>
            <p:ph sz="half" idx="2"/>
            <p:extLst>
              <p:ext uri="{D42A27DB-BD31-4B8C-83A1-F6EECF244321}">
                <p14:modId xmlns:p14="http://schemas.microsoft.com/office/powerpoint/2010/main" val="1781000539"/>
              </p:ext>
            </p:extLst>
          </p:nvPr>
        </p:nvGraphicFramePr>
        <p:xfrm>
          <a:off x="800100" y="1715524"/>
          <a:ext cx="3771900" cy="4922841"/>
        </p:xfrm>
        <a:graphic>
          <a:graphicData uri="http://schemas.openxmlformats.org/drawingml/2006/table">
            <a:tbl>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rPr>
                        <a:t>Medication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Duration of Behavioral Effect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Ritalin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3-5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Methylin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3-5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Focalin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2-5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Ritalin SR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3-8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Methylin 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3-8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Ritalin 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6-8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Focalin XR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10-12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Concerta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8-12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Metadate CD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6-10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Dexedrine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3-6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Adderall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4-8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Dexedrine Spansule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6-8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Adderall XR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10-12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Vyvanse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rPr>
                        <a:t>10-14 </a:t>
                      </a:r>
                      <a:r>
                        <a:rPr kumimoji="0" lang="en-US" sz="1400" b="0" i="0" u="none" strike="noStrike" cap="none" normalizeH="0" baseline="0" dirty="0" err="1">
                          <a:ln>
                            <a:noFill/>
                          </a:ln>
                          <a:solidFill>
                            <a:schemeClr val="tx1"/>
                          </a:solidFill>
                          <a:effectLst/>
                          <a:latin typeface="Arial" charset="0"/>
                          <a:ea typeface="ＭＳ Ｐゴシック" charset="0"/>
                        </a:rPr>
                        <a:t>hrs</a:t>
                      </a:r>
                      <a:endParaRPr kumimoji="0" lang="en-US" sz="14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11519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685799" y="152400"/>
            <a:ext cx="8192979" cy="1600200"/>
          </a:xfrm>
        </p:spPr>
        <p:txBody>
          <a:bodyPr>
            <a:normAutofit/>
          </a:bodyPr>
          <a:lstStyle/>
          <a:p>
            <a:r>
              <a:rPr lang="en-US" dirty="0"/>
              <a:t>Problem 3: Early mornings and late evenings are bad</a:t>
            </a:r>
          </a:p>
        </p:txBody>
      </p:sp>
      <p:sp>
        <p:nvSpPr>
          <p:cNvPr id="13314" name="Rectangle 3"/>
          <p:cNvSpPr>
            <a:spLocks noGrp="1" noChangeArrowheads="1"/>
          </p:cNvSpPr>
          <p:nvPr>
            <p:ph type="body" sz="half" idx="1"/>
          </p:nvPr>
        </p:nvSpPr>
        <p:spPr>
          <a:xfrm>
            <a:off x="5106879" y="1904999"/>
            <a:ext cx="3771900" cy="3657600"/>
          </a:xfrm>
        </p:spPr>
        <p:txBody>
          <a:bodyPr/>
          <a:lstStyle/>
          <a:p>
            <a:r>
              <a:rPr lang="en-US" dirty="0"/>
              <a:t>Onset of action </a:t>
            </a:r>
          </a:p>
          <a:p>
            <a:pPr lvl="1"/>
            <a:r>
              <a:rPr lang="en-US" dirty="0"/>
              <a:t>Fast, but not that fast</a:t>
            </a:r>
          </a:p>
          <a:p>
            <a:r>
              <a:rPr lang="en-US" dirty="0"/>
              <a:t>Earlier dosing?</a:t>
            </a:r>
          </a:p>
          <a:p>
            <a:r>
              <a:rPr lang="en-US" dirty="0"/>
              <a:t>Non-stimulants?</a:t>
            </a:r>
          </a:p>
        </p:txBody>
      </p:sp>
      <p:graphicFrame>
        <p:nvGraphicFramePr>
          <p:cNvPr id="9287" name="Group 71"/>
          <p:cNvGraphicFramePr>
            <a:graphicFrameLocks noGrp="1"/>
          </p:cNvGraphicFramePr>
          <p:nvPr>
            <p:ph sz="half" idx="2"/>
            <p:extLst>
              <p:ext uri="{D42A27DB-BD31-4B8C-83A1-F6EECF244321}">
                <p14:modId xmlns:p14="http://schemas.microsoft.com/office/powerpoint/2010/main" val="4218251320"/>
              </p:ext>
            </p:extLst>
          </p:nvPr>
        </p:nvGraphicFramePr>
        <p:xfrm>
          <a:off x="800100" y="1900619"/>
          <a:ext cx="3771900" cy="4635505"/>
        </p:xfrm>
        <a:graphic>
          <a:graphicData uri="http://schemas.openxmlformats.org/drawingml/2006/table">
            <a:tbl>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tblGrid>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Medication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rPr>
                        <a:t>Onset of Action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Ritalin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20-60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Methylin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20-60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Focalin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20-60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Ritalin SR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60-90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Methylin 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60-90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Ritalin 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30 min – 2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Focalin XR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30-60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Concerta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30 min – 2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Metadate CD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30 min – 2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Dexedrine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20-60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Adderall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30-60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Dexedrine Spansule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60-90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Adderall XR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1-2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rPr>
                        <a:t>Vyvanse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charset="0"/>
                        </a:rPr>
                        <a:t>1-2 </a:t>
                      </a:r>
                      <a:r>
                        <a:rPr kumimoji="0" lang="en-US" sz="1400" b="0" i="0" u="none" strike="noStrike" cap="none" normalizeH="0" baseline="0" dirty="0" err="1">
                          <a:ln>
                            <a:noFill/>
                          </a:ln>
                          <a:solidFill>
                            <a:schemeClr val="tx1"/>
                          </a:solidFill>
                          <a:effectLst/>
                          <a:latin typeface="Arial" charset="0"/>
                          <a:ea typeface="ＭＳ Ｐゴシック" charset="0"/>
                        </a:rPr>
                        <a:t>hrs</a:t>
                      </a:r>
                      <a:endParaRPr kumimoji="0" lang="en-US" sz="1400" b="0" i="0" u="none" strike="noStrike" cap="none" normalizeH="0" baseline="0" dirty="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2097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396951"/>
            <a:ext cx="8119424" cy="882615"/>
          </a:xfrm>
        </p:spPr>
        <p:txBody>
          <a:bodyPr>
            <a:noAutofit/>
          </a:bodyPr>
          <a:lstStyle/>
          <a:p>
            <a:r>
              <a:rPr lang="en-US" dirty="0"/>
              <a:t>Problem 3: Early mornings and late evenings are bad (cont.)</a:t>
            </a:r>
          </a:p>
        </p:txBody>
      </p:sp>
      <p:sp>
        <p:nvSpPr>
          <p:cNvPr id="23555" name="Rectangle 3"/>
          <p:cNvSpPr>
            <a:spLocks noGrp="1" noChangeArrowheads="1"/>
          </p:cNvSpPr>
          <p:nvPr>
            <p:ph idx="1"/>
          </p:nvPr>
        </p:nvSpPr>
        <p:spPr>
          <a:xfrm>
            <a:off x="628648" y="1864310"/>
            <a:ext cx="7324505" cy="4136995"/>
          </a:xfrm>
        </p:spPr>
        <p:txBody>
          <a:bodyPr>
            <a:normAutofit fontScale="92500" lnSpcReduction="20000"/>
          </a:bodyPr>
          <a:lstStyle/>
          <a:p>
            <a:r>
              <a:rPr lang="en-US" dirty="0"/>
              <a:t>Alpha-2 Agonists (clonidine, guanfacine)</a:t>
            </a:r>
          </a:p>
          <a:p>
            <a:pPr lvl="1"/>
            <a:r>
              <a:rPr lang="en-US" dirty="0"/>
              <a:t>BID dosing</a:t>
            </a:r>
          </a:p>
          <a:p>
            <a:pPr lvl="1"/>
            <a:r>
              <a:rPr lang="en-US" dirty="0"/>
              <a:t>Clonidine </a:t>
            </a:r>
          </a:p>
          <a:p>
            <a:pPr lvl="2"/>
            <a:r>
              <a:rPr lang="en-US" dirty="0"/>
              <a:t>Start at 0.025-0.05mg/day </a:t>
            </a:r>
          </a:p>
          <a:p>
            <a:pPr lvl="2"/>
            <a:r>
              <a:rPr lang="en-US" dirty="0"/>
              <a:t>Titrate by similar doses every 7days</a:t>
            </a:r>
          </a:p>
          <a:p>
            <a:pPr lvl="2"/>
            <a:r>
              <a:rPr lang="en-US" dirty="0"/>
              <a:t>Max dose = 0.3mg/day</a:t>
            </a:r>
          </a:p>
          <a:p>
            <a:pPr lvl="1"/>
            <a:r>
              <a:rPr lang="en-US" dirty="0"/>
              <a:t>Guanfacine</a:t>
            </a:r>
          </a:p>
          <a:p>
            <a:pPr lvl="2"/>
            <a:r>
              <a:rPr lang="en-US" dirty="0"/>
              <a:t>Start at 0.5mg/day</a:t>
            </a:r>
          </a:p>
          <a:p>
            <a:pPr lvl="2"/>
            <a:r>
              <a:rPr lang="en-US" dirty="0"/>
              <a:t>Titrate by similar doses every 7 days</a:t>
            </a:r>
          </a:p>
          <a:p>
            <a:pPr lvl="2"/>
            <a:r>
              <a:rPr lang="en-US" dirty="0"/>
              <a:t>Max dose = 4mg/day</a:t>
            </a:r>
          </a:p>
          <a:p>
            <a:pPr lvl="1"/>
            <a:r>
              <a:rPr lang="en-US" dirty="0"/>
              <a:t>Side effects - Sedation, dizziness, hypotension, headache</a:t>
            </a:r>
          </a:p>
          <a:p>
            <a:pPr lvl="1"/>
            <a:r>
              <a:rPr lang="en-US" dirty="0"/>
              <a:t>Must avoid abrupt discontinuation</a:t>
            </a:r>
          </a:p>
          <a:p>
            <a:pPr lvl="1"/>
            <a:r>
              <a:rPr lang="en-US" dirty="0"/>
              <a:t>Monitoring - Pulse, BP</a:t>
            </a:r>
          </a:p>
        </p:txBody>
      </p:sp>
    </p:spTree>
    <p:extLst>
      <p:ext uri="{BB962C8B-B14F-4D97-AF65-F5344CB8AC3E}">
        <p14:creationId xmlns:p14="http://schemas.microsoft.com/office/powerpoint/2010/main" val="333948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55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55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5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8649" y="396951"/>
            <a:ext cx="8081717" cy="882615"/>
          </a:xfrm>
        </p:spPr>
        <p:txBody>
          <a:bodyPr>
            <a:noAutofit/>
          </a:bodyPr>
          <a:lstStyle/>
          <a:p>
            <a:r>
              <a:rPr lang="en-US" dirty="0"/>
              <a:t>Problem 3: Early mornings and late evenings are bad (cont.)</a:t>
            </a:r>
          </a:p>
        </p:txBody>
      </p:sp>
      <p:sp>
        <p:nvSpPr>
          <p:cNvPr id="15362" name="Rectangle 3"/>
          <p:cNvSpPr>
            <a:spLocks noGrp="1" noChangeArrowheads="1"/>
          </p:cNvSpPr>
          <p:nvPr>
            <p:ph idx="1"/>
          </p:nvPr>
        </p:nvSpPr>
        <p:spPr>
          <a:xfrm>
            <a:off x="628648" y="1748900"/>
            <a:ext cx="7324505" cy="4270159"/>
          </a:xfrm>
        </p:spPr>
        <p:txBody>
          <a:bodyPr/>
          <a:lstStyle/>
          <a:p>
            <a:r>
              <a:rPr lang="en-US" dirty="0"/>
              <a:t>Atomoxetine</a:t>
            </a:r>
          </a:p>
          <a:p>
            <a:pPr lvl="1"/>
            <a:r>
              <a:rPr lang="en-US" dirty="0"/>
              <a:t>58-64% of patients treated for 6-12 weeks had 25-30% improvement in </a:t>
            </a:r>
            <a:r>
              <a:rPr lang="en-US" dirty="0" err="1"/>
              <a:t>sx</a:t>
            </a:r>
            <a:endParaRPr lang="en-US" dirty="0"/>
          </a:p>
          <a:p>
            <a:pPr lvl="1"/>
            <a:r>
              <a:rPr lang="en-US" dirty="0"/>
              <a:t>Start at 0.5mg/kg and titrate to 1.2mg/kg</a:t>
            </a:r>
          </a:p>
          <a:p>
            <a:pPr lvl="1"/>
            <a:r>
              <a:rPr lang="en-US" dirty="0"/>
              <a:t>Can divide dose to BID</a:t>
            </a:r>
          </a:p>
          <a:p>
            <a:pPr lvl="1"/>
            <a:r>
              <a:rPr lang="en-US" dirty="0"/>
              <a:t>Greatest effects at 6-9 </a:t>
            </a:r>
            <a:r>
              <a:rPr lang="en-US" dirty="0" err="1"/>
              <a:t>wks</a:t>
            </a:r>
            <a:endParaRPr lang="en-US" dirty="0"/>
          </a:p>
          <a:p>
            <a:pPr lvl="1"/>
            <a:r>
              <a:rPr lang="en-US" dirty="0"/>
              <a:t>Side effects - decreased appetite, </a:t>
            </a:r>
            <a:r>
              <a:rPr lang="en-US" dirty="0" err="1"/>
              <a:t>sz</a:t>
            </a:r>
            <a:r>
              <a:rPr lang="en-US" dirty="0"/>
              <a:t> and long QT with OD</a:t>
            </a:r>
          </a:p>
        </p:txBody>
      </p:sp>
    </p:spTree>
    <p:extLst>
      <p:ext uri="{BB962C8B-B14F-4D97-AF65-F5344CB8AC3E}">
        <p14:creationId xmlns:p14="http://schemas.microsoft.com/office/powerpoint/2010/main" val="11627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28650" y="396951"/>
            <a:ext cx="7478402" cy="882615"/>
          </a:xfrm>
        </p:spPr>
        <p:txBody>
          <a:bodyPr>
            <a:noAutofit/>
          </a:bodyPr>
          <a:lstStyle/>
          <a:p>
            <a:r>
              <a:rPr lang="en-US" dirty="0"/>
              <a:t>Problem 4: An adequate dose isn</a:t>
            </a:r>
            <a:r>
              <a:rPr lang="en-US" altLang="ja-JP" dirty="0"/>
              <a:t>’</a:t>
            </a:r>
            <a:r>
              <a:rPr lang="en-US" dirty="0"/>
              <a:t>t working at all</a:t>
            </a:r>
          </a:p>
        </p:txBody>
      </p:sp>
      <p:sp>
        <p:nvSpPr>
          <p:cNvPr id="17410" name="Rectangle 3"/>
          <p:cNvSpPr>
            <a:spLocks noGrp="1" noChangeArrowheads="1"/>
          </p:cNvSpPr>
          <p:nvPr>
            <p:ph idx="1"/>
          </p:nvPr>
        </p:nvSpPr>
        <p:spPr>
          <a:xfrm>
            <a:off x="628648" y="1704513"/>
            <a:ext cx="7324505" cy="3682650"/>
          </a:xfrm>
        </p:spPr>
        <p:txBody>
          <a:bodyPr/>
          <a:lstStyle/>
          <a:p>
            <a:r>
              <a:rPr lang="en-US" dirty="0"/>
              <a:t>Head-to-head trials</a:t>
            </a:r>
          </a:p>
          <a:p>
            <a:pPr lvl="1"/>
            <a:r>
              <a:rPr lang="en-US" dirty="0"/>
              <a:t>Equal efficacy between stimulants</a:t>
            </a:r>
          </a:p>
          <a:p>
            <a:pPr lvl="1"/>
            <a:r>
              <a:rPr lang="en-US" dirty="0"/>
              <a:t>Similar side effect profiles</a:t>
            </a:r>
          </a:p>
          <a:p>
            <a:r>
              <a:rPr lang="en-US" dirty="0"/>
              <a:t>Switch med classes?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766" y="4141106"/>
            <a:ext cx="263842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89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28650" y="396951"/>
            <a:ext cx="8279680" cy="882615"/>
          </a:xfrm>
        </p:spPr>
        <p:txBody>
          <a:bodyPr>
            <a:noAutofit/>
          </a:bodyPr>
          <a:lstStyle/>
          <a:p>
            <a:r>
              <a:rPr lang="en-US" dirty="0"/>
              <a:t>Problem 5: It</a:t>
            </a:r>
            <a:r>
              <a:rPr lang="en-US" altLang="ja-JP" dirty="0"/>
              <a:t>’</a:t>
            </a:r>
            <a:r>
              <a:rPr lang="en-US" dirty="0"/>
              <a:t>s working but the patient</a:t>
            </a:r>
            <a:r>
              <a:rPr lang="en-US" altLang="ja-JP" dirty="0"/>
              <a:t>’</a:t>
            </a:r>
            <a:r>
              <a:rPr lang="en-US" dirty="0"/>
              <a:t>s weight is dropping</a:t>
            </a:r>
          </a:p>
        </p:txBody>
      </p:sp>
      <p:sp>
        <p:nvSpPr>
          <p:cNvPr id="18434" name="Rectangle 3"/>
          <p:cNvSpPr>
            <a:spLocks noGrp="1" noChangeArrowheads="1"/>
          </p:cNvSpPr>
          <p:nvPr>
            <p:ph idx="1"/>
          </p:nvPr>
        </p:nvSpPr>
        <p:spPr>
          <a:xfrm>
            <a:off x="628648" y="1802167"/>
            <a:ext cx="7324505" cy="4039340"/>
          </a:xfrm>
        </p:spPr>
        <p:txBody>
          <a:bodyPr/>
          <a:lstStyle/>
          <a:p>
            <a:r>
              <a:rPr lang="en-US" dirty="0"/>
              <a:t>Supplementing calories</a:t>
            </a:r>
          </a:p>
          <a:p>
            <a:r>
              <a:rPr lang="en-US" dirty="0"/>
              <a:t>Dose-dependent response?</a:t>
            </a:r>
          </a:p>
          <a:p>
            <a:r>
              <a:rPr lang="en-US" dirty="0"/>
              <a:t>Non-stimulant alone or as an augmenting agent?</a:t>
            </a:r>
          </a:p>
        </p:txBody>
      </p:sp>
    </p:spTree>
    <p:extLst>
      <p:ext uri="{BB962C8B-B14F-4D97-AF65-F5344CB8AC3E}">
        <p14:creationId xmlns:p14="http://schemas.microsoft.com/office/powerpoint/2010/main" val="369435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normAutofit/>
          </a:bodyPr>
          <a:lstStyle/>
          <a:p>
            <a:r>
              <a:rPr lang="en-US" dirty="0"/>
              <a:t>Problem 5: Weight (cont.)</a:t>
            </a:r>
          </a:p>
        </p:txBody>
      </p:sp>
      <p:sp>
        <p:nvSpPr>
          <p:cNvPr id="26627" name="Rectangle 3"/>
          <p:cNvSpPr>
            <a:spLocks noGrp="1" noChangeArrowheads="1"/>
          </p:cNvSpPr>
          <p:nvPr>
            <p:ph idx="1"/>
          </p:nvPr>
        </p:nvSpPr>
        <p:spPr>
          <a:xfrm>
            <a:off x="628648" y="1553592"/>
            <a:ext cx="7324505" cy="4643022"/>
          </a:xfrm>
        </p:spPr>
        <p:txBody>
          <a:bodyPr>
            <a:normAutofit fontScale="92500" lnSpcReduction="20000"/>
          </a:bodyPr>
          <a:lstStyle/>
          <a:p>
            <a:pPr marL="114300" indent="0">
              <a:buNone/>
            </a:pPr>
            <a:r>
              <a:rPr lang="en-US" u="sng" dirty="0"/>
              <a:t>Stimulants and Growth</a:t>
            </a:r>
          </a:p>
          <a:p>
            <a:r>
              <a:rPr lang="en-US" dirty="0"/>
              <a:t>Studies can seem clear as mud</a:t>
            </a:r>
          </a:p>
          <a:p>
            <a:r>
              <a:rPr lang="en-US" dirty="0"/>
              <a:t>Most studies show children on stimulants have decreased velocity of growth</a:t>
            </a:r>
          </a:p>
          <a:p>
            <a:r>
              <a:rPr lang="en-US" dirty="0"/>
              <a:t>Effect seems to be greater for taller and/or heavier kids</a:t>
            </a:r>
          </a:p>
          <a:p>
            <a:r>
              <a:rPr lang="en-US" dirty="0"/>
              <a:t>Children seem to be more effected than adolescents</a:t>
            </a:r>
          </a:p>
          <a:p>
            <a:r>
              <a:rPr lang="en-US" dirty="0"/>
              <a:t>Most studies show that the velocity deficits attenuate over time (</a:t>
            </a:r>
            <a:r>
              <a:rPr lang="en-US" dirty="0" err="1"/>
              <a:t>avg</a:t>
            </a:r>
            <a:r>
              <a:rPr lang="en-US" dirty="0"/>
              <a:t> ~ 3 years)</a:t>
            </a:r>
          </a:p>
          <a:p>
            <a:r>
              <a:rPr lang="en-US" dirty="0"/>
              <a:t>But deficits increase with the amount of time on meds</a:t>
            </a:r>
          </a:p>
        </p:txBody>
      </p:sp>
      <p:pic>
        <p:nvPicPr>
          <p:cNvPr id="19459" name="Picture 4" descr="M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222" y="242591"/>
            <a:ext cx="1337353" cy="200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5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r>
              <a:rPr lang="en-US" dirty="0"/>
              <a:t>Problem 5: Weight (cont.)</a:t>
            </a:r>
          </a:p>
        </p:txBody>
      </p:sp>
      <p:sp>
        <p:nvSpPr>
          <p:cNvPr id="29699" name="Rectangle 3"/>
          <p:cNvSpPr>
            <a:spLocks noGrp="1" noChangeArrowheads="1"/>
          </p:cNvSpPr>
          <p:nvPr>
            <p:ph idx="1"/>
          </p:nvPr>
        </p:nvSpPr>
        <p:spPr>
          <a:xfrm>
            <a:off x="628648" y="1279566"/>
            <a:ext cx="7324505" cy="4641840"/>
          </a:xfrm>
        </p:spPr>
        <p:txBody>
          <a:bodyPr>
            <a:normAutofit fontScale="92500" lnSpcReduction="20000"/>
          </a:bodyPr>
          <a:lstStyle/>
          <a:p>
            <a:r>
              <a:rPr lang="en-US" dirty="0"/>
              <a:t>No difference is seen between methylphenidate and amphetamine meds</a:t>
            </a:r>
          </a:p>
          <a:p>
            <a:r>
              <a:rPr lang="en-US" dirty="0"/>
              <a:t>Deficits seem to be dose-dependent</a:t>
            </a:r>
          </a:p>
          <a:p>
            <a:r>
              <a:rPr lang="en-US" dirty="0"/>
              <a:t>Growth seems to rebound once med is discontinued</a:t>
            </a:r>
          </a:p>
          <a:p>
            <a:r>
              <a:rPr lang="en-US" dirty="0"/>
              <a:t>Drug holidays may help with growth, but must weigh the pros and cons of having child off of meds</a:t>
            </a:r>
          </a:p>
          <a:p>
            <a:r>
              <a:rPr lang="en-US" dirty="0"/>
              <a:t>Some researchers postulate that growth deficits may be part of pathophysiology of ADHD itself?</a:t>
            </a:r>
          </a:p>
          <a:p>
            <a:r>
              <a:rPr lang="en-US" dirty="0"/>
              <a:t>No clear data on ultimate effects on adult stature?</a:t>
            </a:r>
          </a:p>
          <a:p>
            <a:endParaRPr lang="en-US" dirty="0"/>
          </a:p>
        </p:txBody>
      </p:sp>
    </p:spTree>
    <p:extLst>
      <p:ext uri="{BB962C8B-B14F-4D97-AF65-F5344CB8AC3E}">
        <p14:creationId xmlns:p14="http://schemas.microsoft.com/office/powerpoint/2010/main" val="498266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normAutofit/>
          </a:bodyPr>
          <a:lstStyle/>
          <a:p>
            <a:r>
              <a:rPr lang="en-US" dirty="0"/>
              <a:t>Problem 5: Weight (cont.)</a:t>
            </a:r>
          </a:p>
        </p:txBody>
      </p:sp>
      <p:sp>
        <p:nvSpPr>
          <p:cNvPr id="31747" name="Rectangle 3"/>
          <p:cNvSpPr>
            <a:spLocks noGrp="1" noChangeArrowheads="1"/>
          </p:cNvSpPr>
          <p:nvPr>
            <p:ph idx="1"/>
          </p:nvPr>
        </p:nvSpPr>
        <p:spPr>
          <a:xfrm>
            <a:off x="628648" y="1677880"/>
            <a:ext cx="7324505" cy="4376691"/>
          </a:xfrm>
        </p:spPr>
        <p:txBody>
          <a:bodyPr>
            <a:normAutofit lnSpcReduction="10000"/>
          </a:bodyPr>
          <a:lstStyle/>
          <a:p>
            <a:r>
              <a:rPr lang="en-US" dirty="0"/>
              <a:t>Strategies:</a:t>
            </a:r>
          </a:p>
          <a:p>
            <a:pPr lvl="1"/>
            <a:r>
              <a:rPr lang="en-US" dirty="0"/>
              <a:t>Time dosing and meals so that kid is hungry at mealtime</a:t>
            </a:r>
          </a:p>
          <a:p>
            <a:pPr lvl="1"/>
            <a:r>
              <a:rPr lang="en-US" dirty="0"/>
              <a:t>Encourage high-energy, nutritious snacks</a:t>
            </a:r>
          </a:p>
          <a:p>
            <a:pPr lvl="1"/>
            <a:r>
              <a:rPr lang="en-US" dirty="0"/>
              <a:t>If necessary, lower dose or switch meds</a:t>
            </a:r>
          </a:p>
          <a:p>
            <a:endParaRPr lang="en-US" dirty="0"/>
          </a:p>
          <a:p>
            <a:endParaRPr lang="en-US" dirty="0"/>
          </a:p>
          <a:p>
            <a:endParaRPr lang="en-US" dirty="0"/>
          </a:p>
          <a:p>
            <a:r>
              <a:rPr lang="en-US" dirty="0"/>
              <a:t>Bottom Line _______________________</a:t>
            </a:r>
          </a:p>
          <a:p>
            <a:pPr marL="114300" indent="0">
              <a:buNone/>
            </a:pPr>
            <a:r>
              <a:rPr lang="en-US" dirty="0"/>
              <a:t>		Monitor </a:t>
            </a:r>
            <a:r>
              <a:rPr lang="en-US" dirty="0" err="1"/>
              <a:t>Ht</a:t>
            </a:r>
            <a:r>
              <a:rPr lang="en-US" dirty="0"/>
              <a:t> and </a:t>
            </a:r>
            <a:r>
              <a:rPr lang="en-US" dirty="0" err="1"/>
              <a:t>Wt</a:t>
            </a:r>
            <a:r>
              <a:rPr lang="en-US" dirty="0"/>
              <a:t> Closely</a:t>
            </a:r>
          </a:p>
          <a:p>
            <a:endParaRPr lang="en-US" dirty="0"/>
          </a:p>
        </p:txBody>
      </p:sp>
    </p:spTree>
    <p:extLst>
      <p:ext uri="{BB962C8B-B14F-4D97-AF65-F5344CB8AC3E}">
        <p14:creationId xmlns:p14="http://schemas.microsoft.com/office/powerpoint/2010/main" val="955619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1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1747">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1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	</a:t>
            </a:r>
          </a:p>
        </p:txBody>
      </p:sp>
      <p:sp>
        <p:nvSpPr>
          <p:cNvPr id="3" name="Content Placeholder 2"/>
          <p:cNvSpPr>
            <a:spLocks noGrp="1"/>
          </p:cNvSpPr>
          <p:nvPr>
            <p:ph idx="1"/>
          </p:nvPr>
        </p:nvSpPr>
        <p:spPr>
          <a:xfrm>
            <a:off x="628648" y="1795244"/>
            <a:ext cx="7324505" cy="3591919"/>
          </a:xfrm>
        </p:spPr>
        <p:txBody>
          <a:bodyPr/>
          <a:lstStyle/>
          <a:p>
            <a:r>
              <a:rPr lang="en-US" dirty="0"/>
              <a:t>None</a:t>
            </a:r>
          </a:p>
          <a:p>
            <a:endParaRPr lang="en-US" dirty="0"/>
          </a:p>
          <a:p>
            <a:pPr marL="114300" indent="0">
              <a:buNone/>
            </a:pPr>
            <a:r>
              <a:rPr lang="en-US" dirty="0"/>
              <a:t>	</a:t>
            </a:r>
          </a:p>
        </p:txBody>
      </p:sp>
    </p:spTree>
    <p:extLst>
      <p:ext uri="{BB962C8B-B14F-4D97-AF65-F5344CB8AC3E}">
        <p14:creationId xmlns:p14="http://schemas.microsoft.com/office/powerpoint/2010/main" val="3271565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28649" y="396951"/>
            <a:ext cx="7959169" cy="882615"/>
          </a:xfrm>
        </p:spPr>
        <p:txBody>
          <a:bodyPr>
            <a:noAutofit/>
          </a:bodyPr>
          <a:lstStyle/>
          <a:p>
            <a:r>
              <a:rPr lang="en-US" dirty="0"/>
              <a:t>Problem 6: It</a:t>
            </a:r>
            <a:r>
              <a:rPr lang="en-US" altLang="ja-JP" dirty="0"/>
              <a:t>’</a:t>
            </a:r>
            <a:r>
              <a:rPr lang="en-US" dirty="0"/>
              <a:t>s working but the patient can</a:t>
            </a:r>
            <a:r>
              <a:rPr lang="en-US" altLang="ja-JP" dirty="0"/>
              <a:t>’</a:t>
            </a:r>
            <a:r>
              <a:rPr lang="en-US" dirty="0"/>
              <a:t>t sleep</a:t>
            </a:r>
          </a:p>
        </p:txBody>
      </p:sp>
      <p:sp>
        <p:nvSpPr>
          <p:cNvPr id="25602" name="Rectangle 3"/>
          <p:cNvSpPr>
            <a:spLocks noGrp="1" noChangeArrowheads="1"/>
          </p:cNvSpPr>
          <p:nvPr>
            <p:ph idx="1"/>
          </p:nvPr>
        </p:nvSpPr>
        <p:spPr>
          <a:xfrm>
            <a:off x="628648" y="1695635"/>
            <a:ext cx="7324505" cy="4367814"/>
          </a:xfrm>
        </p:spPr>
        <p:txBody>
          <a:bodyPr/>
          <a:lstStyle/>
          <a:p>
            <a:r>
              <a:rPr lang="en-US" dirty="0"/>
              <a:t>Is it really the medicine or a factor of ADHD?</a:t>
            </a:r>
          </a:p>
          <a:p>
            <a:r>
              <a:rPr lang="en-US" dirty="0"/>
              <a:t>Sleep aides?</a:t>
            </a:r>
          </a:p>
          <a:p>
            <a:pPr lvl="1"/>
            <a:r>
              <a:rPr lang="en-US" dirty="0"/>
              <a:t>Melatonin 3-6mg </a:t>
            </a:r>
            <a:r>
              <a:rPr lang="en-US" dirty="0" err="1"/>
              <a:t>qhs</a:t>
            </a:r>
            <a:endParaRPr lang="en-US" dirty="0"/>
          </a:p>
          <a:p>
            <a:pPr lvl="1"/>
            <a:r>
              <a:rPr lang="en-US" dirty="0"/>
              <a:t>Diphenhydramine or hydroxyzine 25-50mg </a:t>
            </a:r>
            <a:r>
              <a:rPr lang="en-US" dirty="0" err="1"/>
              <a:t>qhs</a:t>
            </a:r>
            <a:endParaRPr lang="en-US" dirty="0"/>
          </a:p>
          <a:p>
            <a:pPr lvl="1"/>
            <a:r>
              <a:rPr lang="en-US" dirty="0"/>
              <a:t>Trazodone 25-50mg </a:t>
            </a:r>
            <a:r>
              <a:rPr lang="en-US" dirty="0" err="1"/>
              <a:t>qhs</a:t>
            </a:r>
            <a:r>
              <a:rPr lang="en-US" dirty="0"/>
              <a:t> </a:t>
            </a:r>
          </a:p>
          <a:p>
            <a:pPr lvl="1"/>
            <a:r>
              <a:rPr lang="en-US" dirty="0"/>
              <a:t>Non-stimulants?</a:t>
            </a:r>
          </a:p>
        </p:txBody>
      </p:sp>
    </p:spTree>
    <p:extLst>
      <p:ext uri="{BB962C8B-B14F-4D97-AF65-F5344CB8AC3E}">
        <p14:creationId xmlns:p14="http://schemas.microsoft.com/office/powerpoint/2010/main" val="3488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28649" y="396951"/>
            <a:ext cx="7450121" cy="882615"/>
          </a:xfrm>
        </p:spPr>
        <p:txBody>
          <a:bodyPr>
            <a:normAutofit/>
          </a:bodyPr>
          <a:lstStyle/>
          <a:p>
            <a:r>
              <a:rPr lang="en-US" dirty="0"/>
              <a:t>Problem 7(a):Nothing works</a:t>
            </a:r>
          </a:p>
        </p:txBody>
      </p:sp>
      <p:sp>
        <p:nvSpPr>
          <p:cNvPr id="26626" name="Rectangle 3"/>
          <p:cNvSpPr>
            <a:spLocks noGrp="1" noChangeArrowheads="1"/>
          </p:cNvSpPr>
          <p:nvPr>
            <p:ph idx="1"/>
          </p:nvPr>
        </p:nvSpPr>
        <p:spPr>
          <a:xfrm>
            <a:off x="628648" y="1571348"/>
            <a:ext cx="7324505" cy="3815815"/>
          </a:xfrm>
        </p:spPr>
        <p:txBody>
          <a:bodyPr/>
          <a:lstStyle/>
          <a:p>
            <a:r>
              <a:rPr lang="en-US" dirty="0"/>
              <a:t>Is it really ADHD?</a:t>
            </a:r>
          </a:p>
          <a:p>
            <a:r>
              <a:rPr lang="en-US" dirty="0"/>
              <a:t>Differential DX</a:t>
            </a:r>
          </a:p>
          <a:p>
            <a:pPr lvl="1"/>
            <a:r>
              <a:rPr lang="en-US" dirty="0"/>
              <a:t>Anxiety (Restlessness, distractibility)</a:t>
            </a:r>
          </a:p>
          <a:p>
            <a:pPr lvl="1"/>
            <a:r>
              <a:rPr lang="en-US" dirty="0"/>
              <a:t>Mania (Irritability, hyperactivity, distractibility, talkative)</a:t>
            </a:r>
          </a:p>
          <a:p>
            <a:pPr lvl="1"/>
            <a:r>
              <a:rPr lang="en-US" dirty="0"/>
              <a:t>ODD/Conduct disorder (Impulsivity, defiance)</a:t>
            </a:r>
          </a:p>
          <a:p>
            <a:pPr lvl="1"/>
            <a:r>
              <a:rPr lang="en-US" dirty="0"/>
              <a:t>Learning disorders (Frustration leading to poor </a:t>
            </a:r>
            <a:r>
              <a:rPr lang="en-US" dirty="0" err="1"/>
              <a:t>attn</a:t>
            </a:r>
            <a:r>
              <a:rPr lang="en-US" dirty="0"/>
              <a:t>, behavior)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039" y="4671212"/>
            <a:ext cx="2400389" cy="178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27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28649" y="396951"/>
            <a:ext cx="7324503" cy="882615"/>
          </a:xfrm>
        </p:spPr>
        <p:txBody>
          <a:bodyPr>
            <a:normAutofit/>
          </a:bodyPr>
          <a:lstStyle/>
          <a:p>
            <a:r>
              <a:rPr lang="en-US" dirty="0"/>
              <a:t>Problem 7(b):Nothing works</a:t>
            </a:r>
          </a:p>
        </p:txBody>
      </p:sp>
      <p:sp>
        <p:nvSpPr>
          <p:cNvPr id="27650" name="Rectangle 3"/>
          <p:cNvSpPr>
            <a:spLocks noGrp="1" noChangeArrowheads="1"/>
          </p:cNvSpPr>
          <p:nvPr>
            <p:ph idx="1"/>
          </p:nvPr>
        </p:nvSpPr>
        <p:spPr>
          <a:xfrm>
            <a:off x="628648" y="1642368"/>
            <a:ext cx="7324505" cy="4261281"/>
          </a:xfrm>
        </p:spPr>
        <p:txBody>
          <a:bodyPr/>
          <a:lstStyle/>
          <a:p>
            <a:r>
              <a:rPr lang="en-US" dirty="0"/>
              <a:t>Is the kid taking the medication?</a:t>
            </a:r>
          </a:p>
          <a:p>
            <a:pPr lvl="1"/>
            <a:r>
              <a:rPr lang="en-US" dirty="0"/>
              <a:t>ODD?</a:t>
            </a:r>
          </a:p>
          <a:p>
            <a:pPr lvl="1"/>
            <a:r>
              <a:rPr lang="en-US" dirty="0"/>
              <a:t>Diversion?</a:t>
            </a:r>
          </a:p>
        </p:txBody>
      </p:sp>
    </p:spTree>
    <p:extLst>
      <p:ext uri="{BB962C8B-B14F-4D97-AF65-F5344CB8AC3E}">
        <p14:creationId xmlns:p14="http://schemas.microsoft.com/office/powerpoint/2010/main" val="362568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normAutofit/>
          </a:bodyPr>
          <a:lstStyle/>
          <a:p>
            <a:r>
              <a:rPr lang="en-US" dirty="0"/>
              <a:t>Other Topics:</a:t>
            </a:r>
          </a:p>
        </p:txBody>
      </p:sp>
      <p:sp>
        <p:nvSpPr>
          <p:cNvPr id="28674" name="Rectangle 3"/>
          <p:cNvSpPr>
            <a:spLocks noGrp="1" noChangeArrowheads="1"/>
          </p:cNvSpPr>
          <p:nvPr>
            <p:ph idx="1"/>
          </p:nvPr>
        </p:nvSpPr>
        <p:spPr>
          <a:xfrm>
            <a:off x="628648" y="1509204"/>
            <a:ext cx="7324505" cy="4199138"/>
          </a:xfrm>
        </p:spPr>
        <p:txBody>
          <a:bodyPr/>
          <a:lstStyle/>
          <a:p>
            <a:r>
              <a:rPr lang="en-US" dirty="0"/>
              <a:t>Cardiac Risk?</a:t>
            </a:r>
          </a:p>
          <a:p>
            <a:r>
              <a:rPr lang="en-US" dirty="0"/>
              <a:t>Agitation?</a:t>
            </a:r>
          </a:p>
          <a:p>
            <a:r>
              <a:rPr lang="en-US" dirty="0"/>
              <a:t>Hallucinations?</a:t>
            </a:r>
          </a:p>
          <a:p>
            <a:r>
              <a:rPr lang="en-US" dirty="0"/>
              <a:t>Tics?</a:t>
            </a:r>
          </a:p>
        </p:txBody>
      </p:sp>
    </p:spTree>
    <p:extLst>
      <p:ext uri="{BB962C8B-B14F-4D97-AF65-F5344CB8AC3E}">
        <p14:creationId xmlns:p14="http://schemas.microsoft.com/office/powerpoint/2010/main" val="41727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a:t>
            </a:r>
            <a:r>
              <a:rPr lang="en-US" dirty="0" err="1"/>
              <a:t>er</a:t>
            </a:r>
            <a:r>
              <a:rPr lang="en-US" dirty="0"/>
              <a:t>) medications*</a:t>
            </a:r>
          </a:p>
        </p:txBody>
      </p:sp>
      <p:sp>
        <p:nvSpPr>
          <p:cNvPr id="3" name="Content Placeholder 2"/>
          <p:cNvSpPr>
            <a:spLocks noGrp="1"/>
          </p:cNvSpPr>
          <p:nvPr>
            <p:ph idx="1"/>
          </p:nvPr>
        </p:nvSpPr>
        <p:spPr>
          <a:xfrm>
            <a:off x="604948" y="1355767"/>
            <a:ext cx="7324505" cy="4644598"/>
          </a:xfrm>
        </p:spPr>
        <p:txBody>
          <a:bodyPr>
            <a:normAutofit fontScale="92500" lnSpcReduction="10000"/>
          </a:bodyPr>
          <a:lstStyle/>
          <a:p>
            <a:r>
              <a:rPr lang="en-US" dirty="0"/>
              <a:t>Methylphenidate</a:t>
            </a:r>
          </a:p>
          <a:p>
            <a:pPr lvl="1"/>
            <a:r>
              <a:rPr lang="en-US" dirty="0" err="1"/>
              <a:t>Aptensio</a:t>
            </a:r>
            <a:r>
              <a:rPr lang="en-US" dirty="0"/>
              <a:t> XR (long acting)</a:t>
            </a:r>
          </a:p>
          <a:p>
            <a:pPr lvl="1"/>
            <a:r>
              <a:rPr lang="en-US" dirty="0" err="1"/>
              <a:t>Quillavent</a:t>
            </a:r>
            <a:r>
              <a:rPr lang="en-US" dirty="0"/>
              <a:t> XR (long acting liquid)</a:t>
            </a:r>
          </a:p>
          <a:p>
            <a:pPr lvl="1"/>
            <a:r>
              <a:rPr lang="en-US" dirty="0" err="1"/>
              <a:t>Quillachew</a:t>
            </a:r>
            <a:r>
              <a:rPr lang="en-US" dirty="0"/>
              <a:t> ER (long acting chewable tab)</a:t>
            </a:r>
          </a:p>
          <a:p>
            <a:r>
              <a:rPr lang="en-US" dirty="0"/>
              <a:t>Amphetamine/</a:t>
            </a:r>
            <a:r>
              <a:rPr lang="en-US" dirty="0" err="1"/>
              <a:t>Dextroamphetamine</a:t>
            </a:r>
            <a:endParaRPr lang="en-US" dirty="0"/>
          </a:p>
          <a:p>
            <a:pPr lvl="1"/>
            <a:r>
              <a:rPr lang="en-US" dirty="0" err="1"/>
              <a:t>Adzenys</a:t>
            </a:r>
            <a:r>
              <a:rPr lang="en-US" dirty="0"/>
              <a:t> XR-ODT (long acting disintegrating tablet)</a:t>
            </a:r>
          </a:p>
          <a:p>
            <a:pPr lvl="1"/>
            <a:r>
              <a:rPr lang="en-US" dirty="0" err="1"/>
              <a:t>Dyanavel</a:t>
            </a:r>
            <a:r>
              <a:rPr lang="en-US" dirty="0"/>
              <a:t> XR (long acting liquid)</a:t>
            </a:r>
          </a:p>
          <a:p>
            <a:pPr lvl="1"/>
            <a:r>
              <a:rPr lang="en-US" dirty="0" err="1"/>
              <a:t>Evekeo</a:t>
            </a:r>
            <a:r>
              <a:rPr lang="en-US" dirty="0"/>
              <a:t> (racemic mixture)</a:t>
            </a:r>
          </a:p>
          <a:p>
            <a:pPr lvl="1"/>
            <a:r>
              <a:rPr lang="en-US" dirty="0" err="1"/>
              <a:t>Zenzedi</a:t>
            </a:r>
            <a:r>
              <a:rPr lang="en-US" dirty="0"/>
              <a:t> (short acting, incremental dosing)</a:t>
            </a:r>
          </a:p>
          <a:p>
            <a:r>
              <a:rPr lang="en-US" dirty="0"/>
              <a:t>Non-Stimulant</a:t>
            </a:r>
          </a:p>
          <a:p>
            <a:pPr lvl="1"/>
            <a:r>
              <a:rPr lang="en-US" dirty="0" err="1"/>
              <a:t>Intuniv</a:t>
            </a:r>
            <a:r>
              <a:rPr lang="en-US" dirty="0"/>
              <a:t> (long acting </a:t>
            </a:r>
            <a:r>
              <a:rPr lang="en-US" dirty="0" err="1"/>
              <a:t>guanfacine</a:t>
            </a:r>
            <a:r>
              <a:rPr lang="en-US" dirty="0"/>
              <a:t>)</a:t>
            </a:r>
          </a:p>
          <a:p>
            <a:pPr lvl="1"/>
            <a:r>
              <a:rPr lang="en-US" dirty="0" err="1"/>
              <a:t>Kapvay</a:t>
            </a:r>
            <a:r>
              <a:rPr lang="en-US" dirty="0"/>
              <a:t> (long acting clonidine)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971" y="35953"/>
            <a:ext cx="198496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6324600"/>
            <a:ext cx="4953000" cy="369332"/>
          </a:xfrm>
          <a:prstGeom prst="rect">
            <a:avLst/>
          </a:prstGeom>
          <a:noFill/>
        </p:spPr>
        <p:txBody>
          <a:bodyPr wrap="square" rtlCol="0">
            <a:spAutoFit/>
          </a:bodyPr>
          <a:lstStyle/>
          <a:p>
            <a:r>
              <a:rPr lang="en-US" dirty="0"/>
              <a:t>*A rose by any other name… </a:t>
            </a:r>
          </a:p>
        </p:txBody>
      </p:sp>
    </p:spTree>
    <p:extLst>
      <p:ext uri="{BB962C8B-B14F-4D97-AF65-F5344CB8AC3E}">
        <p14:creationId xmlns:p14="http://schemas.microsoft.com/office/powerpoint/2010/main" val="307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38249-FAD1-4FB9-8662-0BAB461EAEA4}"/>
              </a:ext>
            </a:extLst>
          </p:cNvPr>
          <p:cNvSpPr>
            <a:spLocks noGrp="1"/>
          </p:cNvSpPr>
          <p:nvPr>
            <p:ph idx="1"/>
          </p:nvPr>
        </p:nvSpPr>
        <p:spPr>
          <a:xfrm>
            <a:off x="628650" y="1937321"/>
            <a:ext cx="7324505" cy="4390875"/>
          </a:xfrm>
        </p:spPr>
        <p:txBody>
          <a:bodyPr>
            <a:normAutofit/>
          </a:bodyPr>
          <a:lstStyle/>
          <a:p>
            <a:pPr marL="0" indent="0">
              <a:buNone/>
            </a:pPr>
            <a:r>
              <a:rPr lang="en-US" sz="4800" dirty="0"/>
              <a:t>Questions? </a:t>
            </a:r>
          </a:p>
        </p:txBody>
      </p:sp>
    </p:spTree>
    <p:extLst>
      <p:ext uri="{BB962C8B-B14F-4D97-AF65-F5344CB8AC3E}">
        <p14:creationId xmlns:p14="http://schemas.microsoft.com/office/powerpoint/2010/main" val="333464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endParaRPr lang="en-US" dirty="0"/>
          </a:p>
        </p:txBody>
      </p:sp>
      <p:sp>
        <p:nvSpPr>
          <p:cNvPr id="3" name="Content Placeholder 2"/>
          <p:cNvSpPr>
            <a:spLocks noGrp="1"/>
          </p:cNvSpPr>
          <p:nvPr>
            <p:ph idx="1"/>
          </p:nvPr>
        </p:nvSpPr>
        <p:spPr>
          <a:xfrm>
            <a:off x="628648" y="1392572"/>
            <a:ext cx="7324505" cy="3994591"/>
          </a:xfrm>
        </p:spPr>
        <p:txBody>
          <a:bodyPr>
            <a:normAutofit/>
          </a:bodyPr>
          <a:lstStyle/>
          <a:p>
            <a:pPr marL="342900" marR="0" lvl="0" indent="-342900">
              <a:spcBef>
                <a:spcPts val="0"/>
              </a:spcBef>
              <a:spcAft>
                <a:spcPts val="0"/>
              </a:spcAft>
              <a:buFont typeface="+mj-lt"/>
              <a:buAutoNum type="arabicPeriod"/>
            </a:pPr>
            <a:r>
              <a:rPr lang="en-US" dirty="0">
                <a:solidFill>
                  <a:srgbClr val="10253F"/>
                </a:solidFill>
                <a:effectLst/>
                <a:ea typeface="Times New Roman" panose="02020603050405020304" pitchFamily="18" charset="0"/>
              </a:rPr>
              <a:t>Review common medication strategies for treating ADHD</a:t>
            </a:r>
          </a:p>
          <a:p>
            <a:pPr marL="342900" marR="0" lvl="0" indent="-342900">
              <a:spcBef>
                <a:spcPts val="0"/>
              </a:spcBef>
              <a:spcAft>
                <a:spcPts val="0"/>
              </a:spcAft>
              <a:buFont typeface="+mj-lt"/>
              <a:buAutoNum type="arabicPeriod"/>
            </a:pPr>
            <a:endParaRPr lang="en-US" dirty="0">
              <a:solidFill>
                <a:srgbClr val="10253F"/>
              </a:solidFill>
              <a:effectLst/>
              <a:ea typeface="Calibri" panose="020F0502020204030204" pitchFamily="34" charset="0"/>
            </a:endParaRPr>
          </a:p>
          <a:p>
            <a:pPr marL="342900" marR="0" lvl="0" indent="-342900">
              <a:spcBef>
                <a:spcPts val="0"/>
              </a:spcBef>
              <a:spcAft>
                <a:spcPts val="0"/>
              </a:spcAft>
              <a:buFont typeface="+mj-lt"/>
              <a:buAutoNum type="arabicPeriod"/>
            </a:pPr>
            <a:r>
              <a:rPr lang="en-US" dirty="0">
                <a:solidFill>
                  <a:srgbClr val="10253F"/>
                </a:solidFill>
                <a:effectLst/>
                <a:ea typeface="Times New Roman" panose="02020603050405020304" pitchFamily="18" charset="0"/>
              </a:rPr>
              <a:t>Discuss frequent clinical challenges of medication, including side effects and incomplete responses to medication</a:t>
            </a:r>
          </a:p>
          <a:p>
            <a:pPr marL="342900" marR="0" lvl="0" indent="-342900">
              <a:spcBef>
                <a:spcPts val="0"/>
              </a:spcBef>
              <a:spcAft>
                <a:spcPts val="0"/>
              </a:spcAft>
              <a:buFont typeface="+mj-lt"/>
              <a:buAutoNum type="arabicPeriod"/>
            </a:pPr>
            <a:endParaRPr lang="en-US" dirty="0">
              <a:solidFill>
                <a:srgbClr val="10253F"/>
              </a:solidFill>
              <a:effectLst/>
              <a:ea typeface="Calibri" panose="020F0502020204030204" pitchFamily="34" charset="0"/>
            </a:endParaRPr>
          </a:p>
          <a:p>
            <a:pPr marL="342900" marR="0" lvl="0" indent="-342900">
              <a:spcBef>
                <a:spcPts val="0"/>
              </a:spcBef>
              <a:spcAft>
                <a:spcPts val="0"/>
              </a:spcAft>
              <a:buFont typeface="+mj-lt"/>
              <a:buAutoNum type="arabicPeriod"/>
            </a:pPr>
            <a:r>
              <a:rPr lang="en-US" dirty="0">
                <a:solidFill>
                  <a:srgbClr val="10253F"/>
                </a:solidFill>
                <a:effectLst/>
                <a:ea typeface="Times New Roman" panose="02020603050405020304" pitchFamily="18" charset="0"/>
              </a:rPr>
              <a:t>Gain knowledge of new medications available</a:t>
            </a:r>
            <a:endParaRPr lang="en-US" dirty="0">
              <a:solidFill>
                <a:srgbClr val="10253F"/>
              </a:solidFill>
              <a:effectLst/>
              <a:ea typeface="Calibri" panose="020F0502020204030204" pitchFamily="34" charset="0"/>
            </a:endParaRPr>
          </a:p>
        </p:txBody>
      </p:sp>
    </p:spTree>
    <p:extLst>
      <p:ext uri="{BB962C8B-B14F-4D97-AF65-F5344CB8AC3E}">
        <p14:creationId xmlns:p14="http://schemas.microsoft.com/office/powerpoint/2010/main" val="207207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r>
              <a:rPr lang="en-US"/>
              <a:t>Treatment</a:t>
            </a:r>
            <a:endParaRPr lang="en-US" dirty="0"/>
          </a:p>
        </p:txBody>
      </p:sp>
      <p:sp>
        <p:nvSpPr>
          <p:cNvPr id="143362" name="Rectangle 3"/>
          <p:cNvSpPr>
            <a:spLocks noGrp="1" noChangeArrowheads="1"/>
          </p:cNvSpPr>
          <p:nvPr>
            <p:ph idx="1"/>
          </p:nvPr>
        </p:nvSpPr>
        <p:spPr>
          <a:xfrm>
            <a:off x="628648" y="1384918"/>
            <a:ext cx="7324505" cy="4412200"/>
          </a:xfrm>
        </p:spPr>
        <p:txBody>
          <a:bodyPr/>
          <a:lstStyle/>
          <a:p>
            <a:r>
              <a:rPr lang="en-US" dirty="0"/>
              <a:t>Pharmacotherapy </a:t>
            </a:r>
          </a:p>
          <a:p>
            <a:endParaRPr lang="en-US" dirty="0"/>
          </a:p>
          <a:p>
            <a:r>
              <a:rPr lang="en-US" dirty="0"/>
              <a:t>Behavioral interventions</a:t>
            </a:r>
          </a:p>
        </p:txBody>
      </p:sp>
    </p:spTree>
    <p:custDataLst>
      <p:tags r:id="rId1"/>
    </p:custDataLst>
    <p:extLst>
      <p:ext uri="{BB962C8B-B14F-4D97-AF65-F5344CB8AC3E}">
        <p14:creationId xmlns:p14="http://schemas.microsoft.com/office/powerpoint/2010/main" val="41065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dirty="0"/>
              <a:t>Treatment Research - MTA</a:t>
            </a:r>
          </a:p>
        </p:txBody>
      </p:sp>
      <p:sp>
        <p:nvSpPr>
          <p:cNvPr id="34818" name="Rectangle 3"/>
          <p:cNvSpPr>
            <a:spLocks noGrp="1" noChangeArrowheads="1"/>
          </p:cNvSpPr>
          <p:nvPr>
            <p:ph idx="1"/>
          </p:nvPr>
        </p:nvSpPr>
        <p:spPr>
          <a:xfrm>
            <a:off x="628648" y="1393794"/>
            <a:ext cx="7324505" cy="4616389"/>
          </a:xfrm>
        </p:spPr>
        <p:txBody>
          <a:bodyPr>
            <a:normAutofit/>
          </a:bodyPr>
          <a:lstStyle/>
          <a:p>
            <a:r>
              <a:rPr lang="en-US" dirty="0"/>
              <a:t>MTA - Multimodal Treatment Study of Children with ADHD</a:t>
            </a:r>
          </a:p>
          <a:p>
            <a:pPr lvl="1"/>
            <a:r>
              <a:rPr lang="en-US" dirty="0"/>
              <a:t>597 kids (7-9.9yo) at 6 sites with limited exclusion criteria </a:t>
            </a:r>
          </a:p>
          <a:p>
            <a:pPr lvl="1"/>
            <a:r>
              <a:rPr lang="en-US" dirty="0"/>
              <a:t>Four treatment arms</a:t>
            </a:r>
          </a:p>
          <a:p>
            <a:pPr lvl="2"/>
            <a:r>
              <a:rPr lang="en-US" dirty="0"/>
              <a:t>- Medication		- Psychosocial 	</a:t>
            </a:r>
          </a:p>
          <a:p>
            <a:pPr lvl="2"/>
            <a:r>
              <a:rPr lang="en-US" dirty="0"/>
              <a:t>- Combination		- Community</a:t>
            </a:r>
          </a:p>
        </p:txBody>
      </p:sp>
    </p:spTree>
    <p:extLst>
      <p:ext uri="{BB962C8B-B14F-4D97-AF65-F5344CB8AC3E}">
        <p14:creationId xmlns:p14="http://schemas.microsoft.com/office/powerpoint/2010/main" val="20175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dirty="0"/>
              <a:t>Treatment Research - MTA</a:t>
            </a:r>
          </a:p>
        </p:txBody>
      </p:sp>
      <p:sp>
        <p:nvSpPr>
          <p:cNvPr id="34818" name="Rectangle 3"/>
          <p:cNvSpPr>
            <a:spLocks noGrp="1" noChangeArrowheads="1"/>
          </p:cNvSpPr>
          <p:nvPr>
            <p:ph idx="1"/>
          </p:nvPr>
        </p:nvSpPr>
        <p:spPr>
          <a:xfrm>
            <a:off x="628648" y="1393794"/>
            <a:ext cx="7324505" cy="4616389"/>
          </a:xfrm>
        </p:spPr>
        <p:txBody>
          <a:bodyPr>
            <a:normAutofit/>
          </a:bodyPr>
          <a:lstStyle/>
          <a:p>
            <a:r>
              <a:rPr lang="en-US" dirty="0"/>
              <a:t>At 14mos, pts on MTA med algorithm (either alone or in combo) had superior response for ADHD symptoms</a:t>
            </a:r>
          </a:p>
          <a:p>
            <a:r>
              <a:rPr lang="en-US" dirty="0"/>
              <a:t>Pts receiving combo treatment had superior response for some non-ADHD symptoms</a:t>
            </a:r>
          </a:p>
          <a:p>
            <a:r>
              <a:rPr lang="en-US" dirty="0"/>
              <a:t>Kids tolerated meds well</a:t>
            </a:r>
          </a:p>
        </p:txBody>
      </p:sp>
    </p:spTree>
    <p:extLst>
      <p:ext uri="{BB962C8B-B14F-4D97-AF65-F5344CB8AC3E}">
        <p14:creationId xmlns:p14="http://schemas.microsoft.com/office/powerpoint/2010/main" val="140306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rPr lang="en-US" dirty="0"/>
              <a:t>Treatment Research - PATS</a:t>
            </a:r>
          </a:p>
        </p:txBody>
      </p:sp>
      <p:sp>
        <p:nvSpPr>
          <p:cNvPr id="36866" name="Rectangle 3"/>
          <p:cNvSpPr>
            <a:spLocks noGrp="1"/>
          </p:cNvSpPr>
          <p:nvPr>
            <p:ph idx="1"/>
          </p:nvPr>
        </p:nvSpPr>
        <p:spPr>
          <a:xfrm>
            <a:off x="628648" y="1429304"/>
            <a:ext cx="7324505" cy="4385569"/>
          </a:xfrm>
        </p:spPr>
        <p:txBody>
          <a:bodyPr>
            <a:normAutofit fontScale="85000" lnSpcReduction="10000"/>
          </a:bodyPr>
          <a:lstStyle/>
          <a:p>
            <a:r>
              <a:rPr lang="en-US" dirty="0"/>
              <a:t>PATS - Preschool ADHD Treatment Study</a:t>
            </a:r>
          </a:p>
          <a:p>
            <a:r>
              <a:rPr lang="en-US" dirty="0"/>
              <a:t>3-5yo at 6 sites treated with methylphenidate</a:t>
            </a:r>
          </a:p>
          <a:p>
            <a:r>
              <a:rPr lang="en-US" dirty="0"/>
              <a:t>8 phases</a:t>
            </a:r>
          </a:p>
          <a:p>
            <a:pPr lvl="1"/>
            <a:r>
              <a:rPr lang="en-US" dirty="0"/>
              <a:t>Enrollment/Screening (303 kids)</a:t>
            </a:r>
          </a:p>
          <a:p>
            <a:pPr lvl="1"/>
            <a:r>
              <a:rPr lang="en-US" dirty="0"/>
              <a:t>10 </a:t>
            </a:r>
            <a:r>
              <a:rPr lang="en-US" dirty="0" err="1"/>
              <a:t>wk</a:t>
            </a:r>
            <a:r>
              <a:rPr lang="en-US" dirty="0"/>
              <a:t> parent management training course (279 kids)</a:t>
            </a:r>
          </a:p>
          <a:p>
            <a:pPr lvl="1"/>
            <a:r>
              <a:rPr lang="en-US" dirty="0"/>
              <a:t>Baseline assessment (261 kids)</a:t>
            </a:r>
          </a:p>
          <a:p>
            <a:pPr lvl="1"/>
            <a:r>
              <a:rPr lang="en-US" dirty="0"/>
              <a:t>1 </a:t>
            </a:r>
            <a:r>
              <a:rPr lang="en-US" dirty="0" err="1"/>
              <a:t>wk</a:t>
            </a:r>
            <a:r>
              <a:rPr lang="en-US" dirty="0"/>
              <a:t> open-label safety lead in (183 kids)</a:t>
            </a:r>
          </a:p>
          <a:p>
            <a:pPr lvl="1"/>
            <a:r>
              <a:rPr lang="en-US" dirty="0"/>
              <a:t>5 </a:t>
            </a:r>
            <a:r>
              <a:rPr lang="en-US" dirty="0" err="1"/>
              <a:t>wk</a:t>
            </a:r>
            <a:r>
              <a:rPr lang="en-US" dirty="0"/>
              <a:t> double-blind, placebo-controlled crossover titration study (165 kids)</a:t>
            </a:r>
          </a:p>
          <a:p>
            <a:pPr lvl="1"/>
            <a:r>
              <a:rPr lang="en-US" dirty="0"/>
              <a:t>4 </a:t>
            </a:r>
            <a:r>
              <a:rPr lang="en-US" dirty="0" err="1"/>
              <a:t>wk</a:t>
            </a:r>
            <a:r>
              <a:rPr lang="en-US" dirty="0"/>
              <a:t> randomized, double-blind parallel phase (114 kids)</a:t>
            </a:r>
          </a:p>
          <a:p>
            <a:pPr lvl="1"/>
            <a:r>
              <a:rPr lang="en-US" dirty="0"/>
              <a:t>10 </a:t>
            </a:r>
            <a:r>
              <a:rPr lang="en-US" dirty="0" err="1"/>
              <a:t>mos</a:t>
            </a:r>
            <a:r>
              <a:rPr lang="en-US" dirty="0"/>
              <a:t> open label maintenance trial (140 kids)</a:t>
            </a:r>
          </a:p>
          <a:p>
            <a:pPr lvl="1"/>
            <a:r>
              <a:rPr lang="en-US" dirty="0"/>
              <a:t>6 </a:t>
            </a:r>
            <a:r>
              <a:rPr lang="en-US" dirty="0" err="1"/>
              <a:t>wk</a:t>
            </a:r>
            <a:r>
              <a:rPr lang="en-US" dirty="0"/>
              <a:t> randomized, double-blind, placebo discontinuation (29 kids)</a:t>
            </a:r>
          </a:p>
        </p:txBody>
      </p:sp>
    </p:spTree>
    <p:extLst>
      <p:ext uri="{BB962C8B-B14F-4D97-AF65-F5344CB8AC3E}">
        <p14:creationId xmlns:p14="http://schemas.microsoft.com/office/powerpoint/2010/main" val="10319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86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6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86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86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86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dirty="0"/>
              <a:t>Treatment Research - PATS</a:t>
            </a:r>
          </a:p>
        </p:txBody>
      </p:sp>
      <p:sp>
        <p:nvSpPr>
          <p:cNvPr id="38914" name="Rectangle 3"/>
          <p:cNvSpPr>
            <a:spLocks noGrp="1"/>
          </p:cNvSpPr>
          <p:nvPr>
            <p:ph idx="1"/>
          </p:nvPr>
        </p:nvSpPr>
        <p:spPr>
          <a:xfrm>
            <a:off x="628648" y="1411550"/>
            <a:ext cx="7324505" cy="4678532"/>
          </a:xfrm>
        </p:spPr>
        <p:txBody>
          <a:bodyPr>
            <a:normAutofit/>
          </a:bodyPr>
          <a:lstStyle/>
          <a:p>
            <a:r>
              <a:rPr lang="en-US" dirty="0"/>
              <a:t>Methylphenidate found to be effective</a:t>
            </a:r>
          </a:p>
          <a:p>
            <a:r>
              <a:rPr lang="en-US" dirty="0"/>
              <a:t>Lower doses used (0.7mg +/-0.4mg/kg/day)</a:t>
            </a:r>
          </a:p>
          <a:p>
            <a:r>
              <a:rPr lang="en-US" dirty="0"/>
              <a:t>Slightly lower effect size (0.4-0.8)</a:t>
            </a:r>
          </a:p>
          <a:p>
            <a:r>
              <a:rPr lang="en-US" dirty="0"/>
              <a:t>Higher rate of side effects</a:t>
            </a:r>
          </a:p>
          <a:p>
            <a:pPr lvl="1"/>
            <a:r>
              <a:rPr lang="en-US" dirty="0"/>
              <a:t>Emotional reactivity/irritability</a:t>
            </a:r>
          </a:p>
          <a:p>
            <a:pPr lvl="1"/>
            <a:r>
              <a:rPr lang="en-US" dirty="0"/>
              <a:t>Appetite loss with weight velocity decreases</a:t>
            </a:r>
          </a:p>
          <a:p>
            <a:pPr lvl="1"/>
            <a:r>
              <a:rPr lang="en-US" dirty="0"/>
              <a:t>Sleep difficulties</a:t>
            </a:r>
          </a:p>
          <a:p>
            <a:pPr lvl="1"/>
            <a:r>
              <a:rPr lang="en-US" dirty="0"/>
              <a:t>Stomachaches</a:t>
            </a:r>
          </a:p>
          <a:p>
            <a:pPr lvl="1"/>
            <a:r>
              <a:rPr lang="en-US" dirty="0"/>
              <a:t>Social withdrawal</a:t>
            </a:r>
          </a:p>
          <a:p>
            <a:pPr lvl="1"/>
            <a:r>
              <a:rPr lang="en-US" dirty="0"/>
              <a:t>Lethargy</a:t>
            </a:r>
          </a:p>
        </p:txBody>
      </p:sp>
    </p:spTree>
    <p:extLst>
      <p:ext uri="{BB962C8B-B14F-4D97-AF65-F5344CB8AC3E}">
        <p14:creationId xmlns:p14="http://schemas.microsoft.com/office/powerpoint/2010/main" val="12720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1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91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91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9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628649" y="396951"/>
            <a:ext cx="8053437" cy="882615"/>
          </a:xfrm>
        </p:spPr>
        <p:txBody>
          <a:bodyPr>
            <a:noAutofit/>
          </a:bodyPr>
          <a:lstStyle/>
          <a:p>
            <a:r>
              <a:rPr lang="en-US" dirty="0"/>
              <a:t>Where do we run into problems?</a:t>
            </a:r>
          </a:p>
        </p:txBody>
      </p:sp>
      <p:sp>
        <p:nvSpPr>
          <p:cNvPr id="10242" name="Rectangle 3"/>
          <p:cNvSpPr>
            <a:spLocks noGrp="1" noChangeArrowheads="1"/>
          </p:cNvSpPr>
          <p:nvPr>
            <p:ph idx="1"/>
          </p:nvPr>
        </p:nvSpPr>
        <p:spPr>
          <a:xfrm>
            <a:off x="628648" y="1509204"/>
            <a:ext cx="7324505" cy="3877959"/>
          </a:xfrm>
        </p:spPr>
        <p:txBody>
          <a:bodyPr/>
          <a:lstStyle/>
          <a:p>
            <a:r>
              <a:rPr lang="en-US" dirty="0"/>
              <a:t>The medicine isn</a:t>
            </a:r>
            <a:r>
              <a:rPr lang="en-US" altLang="ja-JP" dirty="0"/>
              <a:t>’t working or isn’t working well enough</a:t>
            </a:r>
          </a:p>
          <a:p>
            <a:r>
              <a:rPr lang="en-US" dirty="0"/>
              <a:t>The medicine is causing intolerable side effects</a:t>
            </a:r>
          </a:p>
          <a:p>
            <a:r>
              <a:rPr lang="en-US" dirty="0"/>
              <a:t>Nothing works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360" y="3915654"/>
            <a:ext cx="39528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8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CHMC">
      <a:dk1>
        <a:srgbClr val="000000"/>
      </a:dk1>
      <a:lt1>
        <a:srgbClr val="FFFFFF"/>
      </a:lt1>
      <a:dk2>
        <a:srgbClr val="0159A7"/>
      </a:dk2>
      <a:lt2>
        <a:srgbClr val="FFFFFF"/>
      </a:lt2>
      <a:accent1>
        <a:srgbClr val="00B2B0"/>
      </a:accent1>
      <a:accent2>
        <a:srgbClr val="F15B40"/>
      </a:accent2>
      <a:accent3>
        <a:srgbClr val="FDB913"/>
      </a:accent3>
      <a:accent4>
        <a:srgbClr val="56B146"/>
      </a:accent4>
      <a:accent5>
        <a:srgbClr val="00AAE7"/>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TotalTime>
  <Words>1616</Words>
  <Application>Microsoft Office PowerPoint</Application>
  <PresentationFormat>On-screen Show (4:3)</PresentationFormat>
  <Paragraphs>247</Paragraphs>
  <Slides>25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ADHD: Medication Management</vt:lpstr>
      <vt:lpstr>Disclosures </vt:lpstr>
      <vt:lpstr>Objectives</vt:lpstr>
      <vt:lpstr>Treatment</vt:lpstr>
      <vt:lpstr>Treatment Research - MTA</vt:lpstr>
      <vt:lpstr>Treatment Research - MTA</vt:lpstr>
      <vt:lpstr>Treatment Research - PATS</vt:lpstr>
      <vt:lpstr>Treatment Research - PATS</vt:lpstr>
      <vt:lpstr>Where do we run into problems?</vt:lpstr>
      <vt:lpstr>Problem 1: Med improves symptoms, but not fully</vt:lpstr>
      <vt:lpstr>Problem 2: Mornings are good, but afternoons aren’t</vt:lpstr>
      <vt:lpstr>Problem 3: Early mornings and late evenings are bad</vt:lpstr>
      <vt:lpstr>Problem 3: Early mornings and late evenings are bad (cont.)</vt:lpstr>
      <vt:lpstr>Problem 3: Early mornings and late evenings are bad (cont.)</vt:lpstr>
      <vt:lpstr>Problem 4: An adequate dose isn’t working at all</vt:lpstr>
      <vt:lpstr>Problem 5: It’s working but the patient’s weight is dropping</vt:lpstr>
      <vt:lpstr>Problem 5: Weight (cont.)</vt:lpstr>
      <vt:lpstr>Problem 5: Weight (cont.)</vt:lpstr>
      <vt:lpstr>Problem 5: Weight (cont.)</vt:lpstr>
      <vt:lpstr>Problem 6: It’s working but the patient can’t sleep</vt:lpstr>
      <vt:lpstr>Problem 7(a):Nothing works</vt:lpstr>
      <vt:lpstr>Problem 7(b):Nothing works</vt:lpstr>
      <vt:lpstr>Other Topics:</vt:lpstr>
      <vt:lpstr>New(er) medications*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Docter, Rebecca</cp:lastModifiedBy>
  <cp:revision>9</cp:revision>
  <dcterms:created xsi:type="dcterms:W3CDTF">2020-02-10T20:56:02Z</dcterms:created>
  <dcterms:modified xsi:type="dcterms:W3CDTF">2022-03-23T15:24:52Z</dcterms:modified>
</cp:coreProperties>
</file>